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2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3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sldIdLst>
    <p:sldId id="272" r:id="rId2"/>
    <p:sldId id="500" r:id="rId3"/>
    <p:sldId id="660" r:id="rId4"/>
    <p:sldId id="654" r:id="rId5"/>
    <p:sldId id="653" r:id="rId6"/>
    <p:sldId id="655" r:id="rId7"/>
    <p:sldId id="656" r:id="rId8"/>
    <p:sldId id="657" r:id="rId9"/>
    <p:sldId id="529" r:id="rId10"/>
    <p:sldId id="510" r:id="rId11"/>
    <p:sldId id="504" r:id="rId12"/>
    <p:sldId id="507" r:id="rId13"/>
    <p:sldId id="590" r:id="rId14"/>
    <p:sldId id="591" r:id="rId15"/>
    <p:sldId id="538" r:id="rId16"/>
    <p:sldId id="539" r:id="rId17"/>
    <p:sldId id="540" r:id="rId18"/>
    <p:sldId id="553" r:id="rId19"/>
    <p:sldId id="661" r:id="rId20"/>
    <p:sldId id="550" r:id="rId21"/>
    <p:sldId id="551" r:id="rId22"/>
    <p:sldId id="556" r:id="rId23"/>
    <p:sldId id="559" r:id="rId24"/>
    <p:sldId id="563" r:id="rId25"/>
    <p:sldId id="576" r:id="rId26"/>
    <p:sldId id="613" r:id="rId27"/>
    <p:sldId id="578" r:id="rId28"/>
    <p:sldId id="598" r:id="rId29"/>
    <p:sldId id="599" r:id="rId30"/>
    <p:sldId id="600" r:id="rId31"/>
    <p:sldId id="601" r:id="rId32"/>
    <p:sldId id="602" r:id="rId33"/>
    <p:sldId id="603" r:id="rId34"/>
    <p:sldId id="617" r:id="rId35"/>
    <p:sldId id="612" r:id="rId36"/>
    <p:sldId id="608" r:id="rId37"/>
    <p:sldId id="609" r:id="rId38"/>
    <p:sldId id="479" r:id="rId39"/>
    <p:sldId id="662" r:id="rId40"/>
    <p:sldId id="478" r:id="rId41"/>
    <p:sldId id="477" r:id="rId42"/>
    <p:sldId id="620" r:id="rId43"/>
    <p:sldId id="652" r:id="rId44"/>
    <p:sldId id="637" r:id="rId45"/>
    <p:sldId id="623" r:id="rId46"/>
    <p:sldId id="624" r:id="rId47"/>
    <p:sldId id="625" r:id="rId48"/>
    <p:sldId id="626" r:id="rId49"/>
    <p:sldId id="628" r:id="rId50"/>
    <p:sldId id="630" r:id="rId51"/>
    <p:sldId id="641" r:id="rId52"/>
    <p:sldId id="633" r:id="rId53"/>
    <p:sldId id="634" r:id="rId54"/>
    <p:sldId id="635" r:id="rId55"/>
    <p:sldId id="636" r:id="rId56"/>
    <p:sldId id="639" r:id="rId57"/>
    <p:sldId id="640" r:id="rId58"/>
    <p:sldId id="592" r:id="rId59"/>
    <p:sldId id="644" r:id="rId60"/>
    <p:sldId id="647" r:id="rId61"/>
    <p:sldId id="596" r:id="rId62"/>
    <p:sldId id="499" r:id="rId63"/>
    <p:sldId id="658" r:id="rId64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99FF"/>
    <a:srgbClr val="FFCC00"/>
    <a:srgbClr val="990000"/>
    <a:srgbClr val="DDDDDD"/>
    <a:srgbClr val="EEEEEE"/>
    <a:srgbClr val="996633"/>
    <a:srgbClr val="FF66FF"/>
    <a:srgbClr val="F3F3F3"/>
    <a:srgbClr val="3947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44" autoAdjust="0"/>
    <p:restoredTop sz="96139" autoAdjust="0"/>
  </p:normalViewPr>
  <p:slideViewPr>
    <p:cSldViewPr>
      <p:cViewPr varScale="1">
        <p:scale>
          <a:sx n="105" d="100"/>
          <a:sy n="105" d="100"/>
        </p:scale>
        <p:origin x="162" y="9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8427" cy="511730"/>
          </a:xfrm>
          <a:prstGeom prst="rect">
            <a:avLst/>
          </a:prstGeom>
        </p:spPr>
        <p:txBody>
          <a:bodyPr vert="horz" lIns="95518" tIns="47759" rIns="95518" bIns="47759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1"/>
            <a:ext cx="3078427" cy="511730"/>
          </a:xfrm>
          <a:prstGeom prst="rect">
            <a:avLst/>
          </a:prstGeom>
        </p:spPr>
        <p:txBody>
          <a:bodyPr vert="horz" lIns="95518" tIns="47759" rIns="95518" bIns="47759" rtlCol="0"/>
          <a:lstStyle>
            <a:lvl1pPr algn="r">
              <a:defRPr sz="1300"/>
            </a:lvl1pPr>
          </a:lstStyle>
          <a:p>
            <a:fld id="{ED8AD247-B5A2-41D4-A940-7094F1759B7E}" type="datetimeFigureOut">
              <a:rPr lang="ko-KR" altLang="en-US" smtClean="0"/>
              <a:pPr/>
              <a:t>2020-06-02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9687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18" tIns="47759" rIns="95518" bIns="47759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2"/>
            <a:ext cx="5683250" cy="4605576"/>
          </a:xfrm>
          <a:prstGeom prst="rect">
            <a:avLst/>
          </a:prstGeom>
        </p:spPr>
        <p:txBody>
          <a:bodyPr vert="horz" lIns="95518" tIns="47759" rIns="95518" bIns="47759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1730"/>
          </a:xfrm>
          <a:prstGeom prst="rect">
            <a:avLst/>
          </a:prstGeom>
        </p:spPr>
        <p:txBody>
          <a:bodyPr vert="horz" lIns="95518" tIns="47759" rIns="95518" bIns="47759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1730"/>
          </a:xfrm>
          <a:prstGeom prst="rect">
            <a:avLst/>
          </a:prstGeom>
        </p:spPr>
        <p:txBody>
          <a:bodyPr vert="horz" lIns="95518" tIns="47759" rIns="95518" bIns="47759" rtlCol="0" anchor="b"/>
          <a:lstStyle>
            <a:lvl1pPr algn="r">
              <a:defRPr sz="1300"/>
            </a:lvl1pPr>
          </a:lstStyle>
          <a:p>
            <a:fld id="{C858E27E-90D8-4839-98C4-95EBECD077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2188" y="766763"/>
            <a:ext cx="5119687" cy="38385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92188" y="766763"/>
            <a:ext cx="5119687" cy="38385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741F5-58E4-4AEA-94C0-27AE1DD4144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174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0D6E2-DDC8-499A-8A06-DDF87F844E42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9225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0D6E2-DDC8-499A-8A06-DDF87F844E42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1487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0D6E2-DDC8-499A-8A06-DDF87F844E42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8295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0D6E2-DDC8-499A-8A06-DDF87F844E42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31134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30982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9B2DE-3755-4206-82C8-ADAE71454698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34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35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3F68F-9E67-4545-A230-D94C1960A417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38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52396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49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54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59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60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61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8E27E-90D8-4839-98C4-95EBECD07760}" type="slidenum">
              <a:rPr lang="ko-KR" altLang="en-US" smtClean="0"/>
              <a:pPr/>
              <a:t>62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B0D6E2-DDC8-499A-8A06-DDF87F844E42}" type="slidenum">
              <a:rPr lang="ko-KR" altLang="en-US" smtClean="0"/>
              <a:pPr/>
              <a:t>63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094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62525" y="1772817"/>
            <a:ext cx="7365859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066679" y="3573016"/>
            <a:ext cx="604870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193368" y="6237313"/>
            <a:ext cx="3183637" cy="365125"/>
          </a:xfrm>
          <a:prstGeom prst="rect">
            <a:avLst/>
          </a:prstGeom>
        </p:spPr>
        <p:txBody>
          <a:bodyPr/>
          <a:lstStyle/>
          <a:p>
            <a:fld id="{FD5E1B50-DDF8-438E-B331-3DCE3A601A1E}" type="datetimeFigureOut">
              <a:rPr lang="ko-KR" altLang="en-US" smtClean="0"/>
              <a:pPr/>
              <a:t>2020-06-02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72914" y="6237313"/>
            <a:ext cx="192087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308304" y="6309320"/>
            <a:ext cx="1415378" cy="365125"/>
          </a:xfrm>
          <a:prstGeom prst="rect">
            <a:avLst/>
          </a:prstGeom>
        </p:spPr>
        <p:txBody>
          <a:bodyPr/>
          <a:lstStyle/>
          <a:p>
            <a:fld id="{86875E5C-34C8-4801-9B82-4D47FC47DC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95294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0697" y="1628800"/>
            <a:ext cx="887330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2209" y="6356355"/>
            <a:ext cx="3183637" cy="365125"/>
          </a:xfrm>
          <a:prstGeom prst="rect">
            <a:avLst/>
          </a:prstGeom>
        </p:spPr>
        <p:txBody>
          <a:bodyPr/>
          <a:lstStyle/>
          <a:p>
            <a:fld id="{FD5E1B50-DDF8-438E-B331-3DCE3A601A1E}" type="datetimeFigureOut">
              <a:rPr lang="ko-KR" altLang="en-US" smtClean="0"/>
              <a:pPr/>
              <a:t>2020-06-02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00" y="6309320"/>
            <a:ext cx="2553497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262475" y="6309320"/>
            <a:ext cx="1881525" cy="365125"/>
          </a:xfrm>
          <a:prstGeom prst="rect">
            <a:avLst/>
          </a:prstGeom>
        </p:spPr>
        <p:txBody>
          <a:bodyPr/>
          <a:lstStyle/>
          <a:p>
            <a:fld id="{86875E5C-34C8-4801-9B82-4D47FC47DC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406905"/>
            <a:ext cx="824369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67545" y="2906713"/>
            <a:ext cx="8165681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82209" y="6356355"/>
            <a:ext cx="3183637" cy="365125"/>
          </a:xfrm>
          <a:prstGeom prst="rect">
            <a:avLst/>
          </a:prstGeom>
        </p:spPr>
        <p:txBody>
          <a:bodyPr/>
          <a:lstStyle/>
          <a:p>
            <a:fld id="{FD5E1B50-DDF8-438E-B331-3DCE3A601A1E}" type="datetimeFigureOut">
              <a:rPr lang="ko-KR" altLang="en-US" smtClean="0"/>
              <a:pPr/>
              <a:t>2020-06-02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283968" y="6356355"/>
            <a:ext cx="224146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759456" y="6309321"/>
            <a:ext cx="2184243" cy="365125"/>
          </a:xfrm>
          <a:prstGeom prst="rect">
            <a:avLst/>
          </a:prstGeom>
        </p:spPr>
        <p:txBody>
          <a:bodyPr/>
          <a:lstStyle/>
          <a:p>
            <a:fld id="{86875E5C-34C8-4801-9B82-4D47FC47DC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4923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67544" y="1600205"/>
            <a:ext cx="395875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426301" y="1556793"/>
            <a:ext cx="4296367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67544" y="6356355"/>
            <a:ext cx="3183637" cy="365125"/>
          </a:xfrm>
          <a:prstGeom prst="rect">
            <a:avLst/>
          </a:prstGeom>
        </p:spPr>
        <p:txBody>
          <a:bodyPr/>
          <a:lstStyle/>
          <a:p>
            <a:fld id="{FD5E1B50-DDF8-438E-B331-3DCE3A601A1E}" type="datetimeFigureOut">
              <a:rPr lang="ko-KR" altLang="en-US" smtClean="0"/>
              <a:pPr/>
              <a:t>2020-06-02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447089" y="6356355"/>
            <a:ext cx="1851419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688552" y="6309321"/>
            <a:ext cx="2209079" cy="365125"/>
          </a:xfrm>
          <a:prstGeom prst="rect">
            <a:avLst/>
          </a:prstGeom>
        </p:spPr>
        <p:txBody>
          <a:bodyPr/>
          <a:lstStyle/>
          <a:p>
            <a:fld id="{86875E5C-34C8-4801-9B82-4D47FC47DC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682209" y="6356355"/>
            <a:ext cx="3183637" cy="365125"/>
          </a:xfrm>
          <a:prstGeom prst="rect">
            <a:avLst/>
          </a:prstGeom>
        </p:spPr>
        <p:txBody>
          <a:bodyPr/>
          <a:lstStyle/>
          <a:p>
            <a:fld id="{FD5E1B50-DDF8-438E-B331-3DCE3A601A1E}" type="datetimeFigureOut">
              <a:rPr lang="ko-KR" altLang="en-US" smtClean="0"/>
              <a:pPr/>
              <a:t>2020-06-02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4661755" y="6356355"/>
            <a:ext cx="2007436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81226" y="6309321"/>
            <a:ext cx="1794199" cy="365125"/>
          </a:xfrm>
          <a:prstGeom prst="rect">
            <a:avLst/>
          </a:prstGeom>
        </p:spPr>
        <p:txBody>
          <a:bodyPr/>
          <a:lstStyle/>
          <a:p>
            <a:fld id="{86875E5C-34C8-4801-9B82-4D47FC47DC8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-6959" y="0"/>
            <a:ext cx="9150959" cy="692696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슬라이드 번호 개체 틀 2"/>
          <p:cNvSpPr txBox="1">
            <a:spLocks/>
          </p:cNvSpPr>
          <p:nvPr userDrawn="1"/>
        </p:nvSpPr>
        <p:spPr>
          <a:xfrm>
            <a:off x="10367807" y="6619656"/>
            <a:ext cx="3183637" cy="337741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/ </a:t>
            </a:r>
            <a:fld id="{90F2C3DD-6685-4590-BE1E-F7DD7174F86A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 userDrawn="1"/>
        </p:nvPicPr>
        <p:blipFill>
          <a:blip r:embed="rId7" cstate="print">
            <a:lum bright="24000" contrast="8000"/>
          </a:blip>
          <a:srcRect/>
          <a:stretch>
            <a:fillRect/>
          </a:stretch>
        </p:blipFill>
        <p:spPr bwMode="auto">
          <a:xfrm>
            <a:off x="8193904" y="188640"/>
            <a:ext cx="698576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직사각형 4"/>
          <p:cNvSpPr/>
          <p:nvPr userDrawn="1"/>
        </p:nvSpPr>
        <p:spPr>
          <a:xfrm>
            <a:off x="-108520" y="692696"/>
            <a:ext cx="9289032" cy="7200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슬라이드 번호 개체 틀 2"/>
          <p:cNvSpPr txBox="1">
            <a:spLocks/>
          </p:cNvSpPr>
          <p:nvPr userDrawn="1"/>
        </p:nvSpPr>
        <p:spPr>
          <a:xfrm>
            <a:off x="6948264" y="6525344"/>
            <a:ext cx="2133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fld id="{90F2C3DD-6685-4590-BE1E-F7DD7174F86A}" type="slidenum">
              <a:rPr kumimoji="0" lang="ko-KR" altLang="en-US" sz="10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" name="그룹 24"/>
          <p:cNvGrpSpPr/>
          <p:nvPr userDrawn="1"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8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4.png"/><Relationship Id="rId2" Type="http://schemas.microsoft.com/office/2007/relationships/media" Target="../media/media9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audio" Target="../media/media17.m4a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microsoft.com/office/2007/relationships/media" Target="../media/media17.m4a"/><Relationship Id="rId1" Type="http://schemas.openxmlformats.org/officeDocument/2006/relationships/tags" Target="../tags/tag2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notesSlide" Target="../notesSlides/notesSlide16.xml"/><Relationship Id="rId15" Type="http://schemas.openxmlformats.org/officeDocument/2006/relationships/image" Target="../media/image4.png"/><Relationship Id="rId10" Type="http://schemas.openxmlformats.org/officeDocument/2006/relationships/image" Target="../media/image22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4.png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4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4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22.xml"/><Relationship Id="rId9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23.xml"/><Relationship Id="rId9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2.png"/><Relationship Id="rId12" Type="http://schemas.openxmlformats.org/officeDocument/2006/relationships/image" Target="../media/image4.png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notesSlide" Target="../notesSlides/notesSlide25.xml"/><Relationship Id="rId9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audio" Target="../media/media27.m4a"/><Relationship Id="rId7" Type="http://schemas.openxmlformats.org/officeDocument/2006/relationships/image" Target="../media/image4.png"/><Relationship Id="rId2" Type="http://schemas.microsoft.com/office/2007/relationships/media" Target="../media/media27.m4a"/><Relationship Id="rId1" Type="http://schemas.openxmlformats.org/officeDocument/2006/relationships/tags" Target="../tags/tag3.xml"/><Relationship Id="rId6" Type="http://schemas.openxmlformats.org/officeDocument/2006/relationships/image" Target="../media/image47.png"/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0.png"/><Relationship Id="rId12" Type="http://schemas.openxmlformats.org/officeDocument/2006/relationships/image" Target="../media/image4.png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49.png"/><Relationship Id="rId11" Type="http://schemas.openxmlformats.org/officeDocument/2006/relationships/image" Target="../media/image53.png"/><Relationship Id="rId5" Type="http://schemas.openxmlformats.org/officeDocument/2006/relationships/image" Target="../media/image48.png"/><Relationship Id="rId10" Type="http://schemas.openxmlformats.org/officeDocument/2006/relationships/image" Target="../media/image52.png"/><Relationship Id="rId4" Type="http://schemas.openxmlformats.org/officeDocument/2006/relationships/notesSlide" Target="../notesSlides/notesSlide27.xml"/><Relationship Id="rId9" Type="http://schemas.openxmlformats.org/officeDocument/2006/relationships/image" Target="../media/image5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gif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48.png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28.xml"/><Relationship Id="rId9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4.png"/><Relationship Id="rId5" Type="http://schemas.openxmlformats.org/officeDocument/2006/relationships/image" Target="../media/image56.png"/><Relationship Id="rId4" Type="http://schemas.openxmlformats.org/officeDocument/2006/relationships/notesSlide" Target="../notesSlides/notesSlide2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0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50.png"/><Relationship Id="rId5" Type="http://schemas.openxmlformats.org/officeDocument/2006/relationships/image" Target="../media/image54.gif"/><Relationship Id="rId4" Type="http://schemas.openxmlformats.org/officeDocument/2006/relationships/notesSlide" Target="../notesSlides/notesSlide30.xml"/><Relationship Id="rId9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2.png"/><Relationship Id="rId12" Type="http://schemas.openxmlformats.org/officeDocument/2006/relationships/image" Target="../media/image63.jpe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58.jpeg"/><Relationship Id="rId11" Type="http://schemas.openxmlformats.org/officeDocument/2006/relationships/image" Target="../media/image62.jpeg"/><Relationship Id="rId5" Type="http://schemas.openxmlformats.org/officeDocument/2006/relationships/image" Target="../media/image40.png"/><Relationship Id="rId10" Type="http://schemas.openxmlformats.org/officeDocument/2006/relationships/image" Target="../media/image61.jpeg"/><Relationship Id="rId4" Type="http://schemas.openxmlformats.org/officeDocument/2006/relationships/notesSlide" Target="../notesSlides/notesSlide31.xml"/><Relationship Id="rId9" Type="http://schemas.openxmlformats.org/officeDocument/2006/relationships/image" Target="../media/image60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5.jpe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64.jpeg"/><Relationship Id="rId5" Type="http://schemas.openxmlformats.org/officeDocument/2006/relationships/image" Target="../media/image40.png"/><Relationship Id="rId4" Type="http://schemas.openxmlformats.org/officeDocument/2006/relationships/notesSlide" Target="../notesSlides/notesSlide32.xml"/><Relationship Id="rId9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5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69.png"/><Relationship Id="rId12" Type="http://schemas.openxmlformats.org/officeDocument/2006/relationships/image" Target="../media/image74.png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5" Type="http://schemas.openxmlformats.org/officeDocument/2006/relationships/image" Target="../media/image4.png"/><Relationship Id="rId10" Type="http://schemas.openxmlformats.org/officeDocument/2006/relationships/image" Target="../media/image72.png"/><Relationship Id="rId4" Type="http://schemas.openxmlformats.org/officeDocument/2006/relationships/notesSlide" Target="../notesSlides/notesSlide33.xml"/><Relationship Id="rId9" Type="http://schemas.openxmlformats.org/officeDocument/2006/relationships/image" Target="../media/image71.png"/><Relationship Id="rId14" Type="http://schemas.openxmlformats.org/officeDocument/2006/relationships/image" Target="../media/image7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9.png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78.png"/><Relationship Id="rId11" Type="http://schemas.openxmlformats.org/officeDocument/2006/relationships/image" Target="../media/image4.png"/><Relationship Id="rId5" Type="http://schemas.openxmlformats.org/officeDocument/2006/relationships/image" Target="../media/image77.png"/><Relationship Id="rId10" Type="http://schemas.openxmlformats.org/officeDocument/2006/relationships/image" Target="../media/image54.gif"/><Relationship Id="rId4" Type="http://schemas.openxmlformats.org/officeDocument/2006/relationships/notesSlide" Target="../notesSlides/notesSlide34.xml"/><Relationship Id="rId9" Type="http://schemas.openxmlformats.org/officeDocument/2006/relationships/image" Target="../media/image81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4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35.xml"/><Relationship Id="rId9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0.png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6" Type="http://schemas.openxmlformats.org/officeDocument/2006/relationships/image" Target="../media/image86.png"/><Relationship Id="rId11" Type="http://schemas.openxmlformats.org/officeDocument/2006/relationships/image" Target="../media/image4.png"/><Relationship Id="rId5" Type="http://schemas.openxmlformats.org/officeDocument/2006/relationships/image" Target="../media/image54.gif"/><Relationship Id="rId10" Type="http://schemas.openxmlformats.org/officeDocument/2006/relationships/image" Target="../media/image89.png"/><Relationship Id="rId4" Type="http://schemas.openxmlformats.org/officeDocument/2006/relationships/notesSlide" Target="../notesSlides/notesSlide36.xml"/><Relationship Id="rId9" Type="http://schemas.openxmlformats.org/officeDocument/2006/relationships/image" Target="../media/image8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92.png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37.xml"/><Relationship Id="rId9" Type="http://schemas.openxmlformats.org/officeDocument/2006/relationships/image" Target="../media/image94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7.png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notesSlide" Target="../notesSlides/notesSlide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notesSlide" Target="../notesSlides/notesSlide39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slideLayout" Target="../slideLayouts/slideLayout5.xml"/><Relationship Id="rId7" Type="http://schemas.openxmlformats.org/officeDocument/2006/relationships/hyperlink" Target="https://www.ncbi.nlm.nih.gov/pubmed/26122282" TargetMode="Externa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6" Type="http://schemas.openxmlformats.org/officeDocument/2006/relationships/hyperlink" Target="https://www.ncbi.nlm.nih.gov/pubmed/?term=Ptomey%20LT%5bAuthor%5d&amp;cauthor=true&amp;cauthor_uid=26122282" TargetMode="External"/><Relationship Id="rId5" Type="http://schemas.openxmlformats.org/officeDocument/2006/relationships/image" Target="../media/image100.png"/><Relationship Id="rId4" Type="http://schemas.openxmlformats.org/officeDocument/2006/relationships/notesSlide" Target="../notesSlides/notesSlide40.xml"/><Relationship Id="rId9" Type="http://schemas.openxmlformats.org/officeDocument/2006/relationships/image" Target="../media/image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notesSlide" Target="../notesSlides/notesSlide4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6" Type="http://schemas.openxmlformats.org/officeDocument/2006/relationships/image" Target="../media/image4.png"/><Relationship Id="rId5" Type="http://schemas.openxmlformats.org/officeDocument/2006/relationships/image" Target="../media/image103.png"/><Relationship Id="rId4" Type="http://schemas.openxmlformats.org/officeDocument/2006/relationships/notesSlide" Target="../notesSlides/notesSlide4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notesSlide" Target="../notesSlides/notesSlide43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08.png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notesSlide" Target="../notesSlides/notesSlide44.xml"/><Relationship Id="rId9" Type="http://schemas.openxmlformats.org/officeDocument/2006/relationships/image" Target="../media/image4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12.png"/><Relationship Id="rId2" Type="http://schemas.openxmlformats.org/officeDocument/2006/relationships/audio" Target="../media/media46.m4a"/><Relationship Id="rId1" Type="http://schemas.microsoft.com/office/2007/relationships/media" Target="../media/media46.m4a"/><Relationship Id="rId6" Type="http://schemas.openxmlformats.org/officeDocument/2006/relationships/image" Target="../media/image111.png"/><Relationship Id="rId5" Type="http://schemas.openxmlformats.org/officeDocument/2006/relationships/image" Target="../media/image110.png"/><Relationship Id="rId4" Type="http://schemas.openxmlformats.org/officeDocument/2006/relationships/notesSlide" Target="../notesSlides/notesSlide45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5.png"/><Relationship Id="rId2" Type="http://schemas.openxmlformats.org/officeDocument/2006/relationships/audio" Target="../media/media47.m4a"/><Relationship Id="rId1" Type="http://schemas.microsoft.com/office/2007/relationships/media" Target="../media/media47.m4a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notesSlide" Target="../notesSlides/notesSlide46.xml"/><Relationship Id="rId9" Type="http://schemas.openxmlformats.org/officeDocument/2006/relationships/image" Target="../media/image4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8.png"/><Relationship Id="rId2" Type="http://schemas.openxmlformats.org/officeDocument/2006/relationships/audio" Target="../media/media48.m4a"/><Relationship Id="rId1" Type="http://schemas.microsoft.com/office/2007/relationships/media" Target="../media/media48.m4a"/><Relationship Id="rId6" Type="http://schemas.openxmlformats.org/officeDocument/2006/relationships/image" Target="../media/image117.png"/><Relationship Id="rId5" Type="http://schemas.openxmlformats.org/officeDocument/2006/relationships/image" Target="../media/image113.png"/><Relationship Id="rId4" Type="http://schemas.openxmlformats.org/officeDocument/2006/relationships/notesSlide" Target="../notesSlides/notesSlide4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21.png"/><Relationship Id="rId12" Type="http://schemas.openxmlformats.org/officeDocument/2006/relationships/image" Target="../media/image4.png"/><Relationship Id="rId2" Type="http://schemas.openxmlformats.org/officeDocument/2006/relationships/audio" Target="../media/media49.m4a"/><Relationship Id="rId1" Type="http://schemas.microsoft.com/office/2007/relationships/media" Target="../media/media49.m4a"/><Relationship Id="rId6" Type="http://schemas.openxmlformats.org/officeDocument/2006/relationships/image" Target="../media/image120.png"/><Relationship Id="rId11" Type="http://schemas.openxmlformats.org/officeDocument/2006/relationships/image" Target="../media/image125.png"/><Relationship Id="rId5" Type="http://schemas.openxmlformats.org/officeDocument/2006/relationships/image" Target="../media/image119.png"/><Relationship Id="rId10" Type="http://schemas.openxmlformats.org/officeDocument/2006/relationships/image" Target="../media/image124.png"/><Relationship Id="rId4" Type="http://schemas.openxmlformats.org/officeDocument/2006/relationships/notesSlide" Target="../notesSlides/notesSlide48.xml"/><Relationship Id="rId9" Type="http://schemas.openxmlformats.org/officeDocument/2006/relationships/image" Target="../media/image123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28.png"/><Relationship Id="rId2" Type="http://schemas.openxmlformats.org/officeDocument/2006/relationships/audio" Target="../media/media50.m4a"/><Relationship Id="rId1" Type="http://schemas.microsoft.com/office/2007/relationships/media" Target="../media/media50.m4a"/><Relationship Id="rId6" Type="http://schemas.openxmlformats.org/officeDocument/2006/relationships/image" Target="../media/image127.png"/><Relationship Id="rId5" Type="http://schemas.openxmlformats.org/officeDocument/2006/relationships/image" Target="../media/image126.png"/><Relationship Id="rId4" Type="http://schemas.openxmlformats.org/officeDocument/2006/relationships/notesSlide" Target="../notesSlides/notesSlide49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51.m4a"/><Relationship Id="rId1" Type="http://schemas.microsoft.com/office/2007/relationships/media" Target="../media/media51.m4a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notesSlide" Target="../notesSlides/notesSlide50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52.m4a"/><Relationship Id="rId1" Type="http://schemas.microsoft.com/office/2007/relationships/media" Target="../media/media52.m4a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notesSlide" Target="../notesSlides/notesSlide5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3.m4a"/><Relationship Id="rId1" Type="http://schemas.microsoft.com/office/2007/relationships/media" Target="../media/media53.m4a"/><Relationship Id="rId6" Type="http://schemas.openxmlformats.org/officeDocument/2006/relationships/image" Target="../media/image4.png"/><Relationship Id="rId5" Type="http://schemas.openxmlformats.org/officeDocument/2006/relationships/image" Target="../media/image132.png"/><Relationship Id="rId4" Type="http://schemas.openxmlformats.org/officeDocument/2006/relationships/notesSlide" Target="../notesSlides/notesSlide5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4.png"/><Relationship Id="rId2" Type="http://schemas.openxmlformats.org/officeDocument/2006/relationships/audio" Target="../media/media54.m4a"/><Relationship Id="rId1" Type="http://schemas.microsoft.com/office/2007/relationships/media" Target="../media/media54.m4a"/><Relationship Id="rId6" Type="http://schemas.openxmlformats.org/officeDocument/2006/relationships/image" Target="../media/image134.png"/><Relationship Id="rId5" Type="http://schemas.openxmlformats.org/officeDocument/2006/relationships/image" Target="../media/image133.png"/><Relationship Id="rId4" Type="http://schemas.openxmlformats.org/officeDocument/2006/relationships/notesSlide" Target="../notesSlides/notesSlide5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5.m4a"/><Relationship Id="rId1" Type="http://schemas.microsoft.com/office/2007/relationships/media" Target="../media/media55.m4a"/><Relationship Id="rId6" Type="http://schemas.openxmlformats.org/officeDocument/2006/relationships/image" Target="../media/image4.png"/><Relationship Id="rId5" Type="http://schemas.openxmlformats.org/officeDocument/2006/relationships/image" Target="../media/image135.png"/><Relationship Id="rId4" Type="http://schemas.openxmlformats.org/officeDocument/2006/relationships/notesSlide" Target="../notesSlides/notesSlide54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38.png"/><Relationship Id="rId2" Type="http://schemas.openxmlformats.org/officeDocument/2006/relationships/audio" Target="../media/media56.m4a"/><Relationship Id="rId1" Type="http://schemas.microsoft.com/office/2007/relationships/media" Target="../media/media56.m4a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notesSlide" Target="../notesSlides/notesSlide55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41.png"/><Relationship Id="rId2" Type="http://schemas.openxmlformats.org/officeDocument/2006/relationships/audio" Target="../media/media57.m4a"/><Relationship Id="rId1" Type="http://schemas.microsoft.com/office/2007/relationships/media" Target="../media/media57.m4a"/><Relationship Id="rId6" Type="http://schemas.openxmlformats.org/officeDocument/2006/relationships/image" Target="../media/image140.png"/><Relationship Id="rId5" Type="http://schemas.openxmlformats.org/officeDocument/2006/relationships/image" Target="../media/image139.png"/><Relationship Id="rId4" Type="http://schemas.openxmlformats.org/officeDocument/2006/relationships/notesSlide" Target="../notesSlides/notesSlide56.xml"/><Relationship Id="rId9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8.m4a"/><Relationship Id="rId1" Type="http://schemas.microsoft.com/office/2007/relationships/media" Target="../media/media58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59.m4a"/><Relationship Id="rId1" Type="http://schemas.microsoft.com/office/2007/relationships/media" Target="../media/media59.m4a"/><Relationship Id="rId6" Type="http://schemas.openxmlformats.org/officeDocument/2006/relationships/image" Target="../media/image4.png"/><Relationship Id="rId5" Type="http://schemas.openxmlformats.org/officeDocument/2006/relationships/image" Target="../media/image143.png"/><Relationship Id="rId4" Type="http://schemas.openxmlformats.org/officeDocument/2006/relationships/notesSlide" Target="../notesSlides/notesSlide5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0.m4a"/><Relationship Id="rId1" Type="http://schemas.microsoft.com/office/2007/relationships/media" Target="../media/media60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5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1.m4a"/><Relationship Id="rId1" Type="http://schemas.microsoft.com/office/2007/relationships/media" Target="../media/media6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0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62.m4a"/><Relationship Id="rId1" Type="http://schemas.microsoft.com/office/2007/relationships/media" Target="../media/media62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61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5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://www.google.co.kr/url?sa=i&amp;rct=j&amp;q=&amp;esrc=s&amp;source=images&amp;cd=&amp;cad=rja&amp;uact=8&amp;ved=0ahUKEwj6vd-PmaPVAhVKf7wKHejMBsIQjRwIBw&amp;url=http://blog.skhynix.com/1946&amp;psig=AFQjCNHiGDC1q2ZXEeWIebg3SXrMA9p7Lg&amp;ust=1501029574451343" TargetMode="External"/><Relationship Id="rId2" Type="http://schemas.openxmlformats.org/officeDocument/2006/relationships/audio" Target="../media/media63.m4a"/><Relationship Id="rId1" Type="http://schemas.microsoft.com/office/2007/relationships/media" Target="../media/media63.m4a"/><Relationship Id="rId6" Type="http://schemas.openxmlformats.org/officeDocument/2006/relationships/image" Target="../media/image144.jpeg"/><Relationship Id="rId11" Type="http://schemas.openxmlformats.org/officeDocument/2006/relationships/image" Target="../media/image4.png"/><Relationship Id="rId5" Type="http://schemas.openxmlformats.org/officeDocument/2006/relationships/hyperlink" Target="http://www.google.co.kr/url?sa=i&amp;rct=j&amp;q=&amp;esrc=s&amp;source=images&amp;cd=&amp;cad=rja&amp;uact=8&amp;ved=0ahUKEwjFqu3gmKPVAhUBybwKHWrRBx4QjRwIBw&amp;url=http://www.yonhapnews.co.kr/bulletin/2017/06/03/0200000000AKR20170603047200008.HTML&amp;psig=AFQjCNG0jOjWJB3tPGcMwl59sljfD_u85g&amp;ust=1501029480631403" TargetMode="External"/><Relationship Id="rId10" Type="http://schemas.openxmlformats.org/officeDocument/2006/relationships/image" Target="../media/image146.jpeg"/><Relationship Id="rId4" Type="http://schemas.openxmlformats.org/officeDocument/2006/relationships/notesSlide" Target="../notesSlides/notesSlide62.xml"/><Relationship Id="rId9" Type="http://schemas.openxmlformats.org/officeDocument/2006/relationships/hyperlink" Target="http://www.google.co.kr/url?sa=i&amp;rct=j&amp;q=&amp;esrc=s&amp;source=images&amp;cd=&amp;cad=rja&amp;uact=8&amp;ved=0ahUKEwjR0p22maPVAhURQLwKHQPpCgkQjRwIBw&amp;url=http://www.foodbank.co.kr/news/articleView.html?idxno=50727&amp;psig=AFQjCNH6lwr4kTeyKcS43Zqm1JzO6ERalg&amp;ust=150102964142186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1916832"/>
            <a:ext cx="894873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  <a:defRPr/>
            </a:pPr>
            <a:r>
              <a:rPr lang="en-US" altLang="ko-KR" sz="32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32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차</a:t>
            </a:r>
            <a:r>
              <a:rPr lang="ko-KR" altLang="en-US" sz="32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산업혁명시대 </a:t>
            </a:r>
            <a:endParaRPr lang="en-US" altLang="ko-KR" sz="3200" dirty="0" smtClean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>
              <a:spcBef>
                <a:spcPts val="1200"/>
              </a:spcBef>
              <a:defRPr/>
            </a:pPr>
            <a:r>
              <a:rPr lang="en-US" altLang="ko-KR" sz="32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ICT </a:t>
            </a:r>
            <a:r>
              <a:rPr lang="ko-KR" altLang="en-US" sz="32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기반 </a:t>
            </a:r>
            <a:r>
              <a:rPr lang="ko-KR" altLang="en-US" sz="3200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식품섭취조사 기술과 적용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760956"/>
              </p:ext>
            </p:extLst>
          </p:nvPr>
        </p:nvGraphicFramePr>
        <p:xfrm>
          <a:off x="2228204" y="4906512"/>
          <a:ext cx="4185507" cy="547624"/>
        </p:xfrm>
        <a:graphic>
          <a:graphicData uri="http://schemas.openxmlformats.org/drawingml/2006/table">
            <a:tbl>
              <a:tblPr/>
              <a:tblGrid>
                <a:gridCol w="1326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9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7624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b="0" dirty="0">
                        <a:solidFill>
                          <a:srgbClr val="000000"/>
                        </a:solidFill>
                        <a:effectLst/>
                        <a:latin typeface="바탕"/>
                      </a:endParaRPr>
                    </a:p>
                  </a:txBody>
                  <a:tcPr marL="96647" marR="9664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  <a:cs typeface="+mn-cs"/>
                        </a:rPr>
                        <a:t>한국보건산업진흥원</a:t>
                      </a:r>
                    </a:p>
                    <a:p>
                      <a:pPr marL="0" marR="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750" b="0" dirty="0">
                          <a:solidFill>
                            <a:srgbClr val="787878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KHIDI Health Industry Development Institute</a:t>
                      </a:r>
                    </a:p>
                  </a:txBody>
                  <a:tcPr marL="96647" marR="9664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9697" name="_x107262896" descr="EMB00000ab875a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36827" y="5015577"/>
            <a:ext cx="945037" cy="329495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>
          <a:xfrm>
            <a:off x="3851920" y="4360419"/>
            <a:ext cx="938077" cy="404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7800"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600" dirty="0">
                <a:solidFill>
                  <a:schemeClr val="bg2">
                    <a:lumMod val="25000"/>
                  </a:schemeClr>
                </a:solidFill>
                <a:latin typeface="HY헤드라인M" pitchFamily="18" charset="-127"/>
                <a:ea typeface="HY헤드라인M" pitchFamily="18" charset="-127"/>
              </a:rPr>
              <a:t>이 행 신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07504" y="6381328"/>
            <a:ext cx="3102024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 latinLnBrk="0">
              <a:lnSpc>
                <a:spcPct val="160000"/>
              </a:lnSpc>
            </a:pPr>
            <a:r>
              <a:rPr lang="ko-KR" altLang="en-US" sz="900" b="1" dirty="0" smtClean="0"/>
              <a:t>한양대학교 한국생활과학연구소 특강</a:t>
            </a:r>
            <a:r>
              <a:rPr lang="en-US" altLang="ko-KR" sz="900" b="1" dirty="0" smtClean="0"/>
              <a:t>, 2020, 6. 3 </a:t>
            </a:r>
            <a:endParaRPr lang="ko-KR" altLang="en-US" sz="900" b="1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496" y="44624"/>
            <a:ext cx="3000375" cy="590550"/>
          </a:xfrm>
          <a:prstGeom prst="rect">
            <a:avLst/>
          </a:prstGeom>
          <a:ln>
            <a:noFill/>
          </a:ln>
        </p:spPr>
      </p:pic>
      <p:grpSp>
        <p:nvGrpSpPr>
          <p:cNvPr id="11" name="그룹 10"/>
          <p:cNvGrpSpPr/>
          <p:nvPr/>
        </p:nvGrpSpPr>
        <p:grpSpPr>
          <a:xfrm>
            <a:off x="2840013" y="44624"/>
            <a:ext cx="579859" cy="590550"/>
            <a:chOff x="2912021" y="1124744"/>
            <a:chExt cx="579859" cy="590550"/>
          </a:xfrm>
          <a:solidFill>
            <a:schemeClr val="bg1"/>
          </a:solidFill>
        </p:grpSpPr>
        <p:sp>
          <p:nvSpPr>
            <p:cNvPr id="9" name="직사각형 8"/>
            <p:cNvSpPr/>
            <p:nvPr/>
          </p:nvSpPr>
          <p:spPr>
            <a:xfrm>
              <a:off x="2915815" y="1124744"/>
              <a:ext cx="567021" cy="5905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912021" y="1321023"/>
              <a:ext cx="57985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chemeClr val="tx2"/>
                  </a:solidFill>
                </a:rPr>
                <a:t>특강</a:t>
              </a:r>
              <a:endParaRPr lang="ko-KR" altLang="en-US" sz="1400" b="1" dirty="0">
                <a:solidFill>
                  <a:schemeClr val="tx2"/>
                </a:solidFill>
              </a:endParaRPr>
            </a:p>
          </p:txBody>
        </p:sp>
      </p:grpSp>
      <p:pic>
        <p:nvPicPr>
          <p:cNvPr id="8" name="오디오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168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159023"/>
            <a:ext cx="851515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dirty="0" smtClean="0">
                <a:solidFill>
                  <a:schemeClr val="tx2"/>
                </a:solidFill>
                <a:latin typeface="Trebuchet MS" pitchFamily="34" charset="0"/>
                <a:ea typeface="HY헤드라인M" pitchFamily="18" charset="-127"/>
              </a:rPr>
              <a:t>목 차 </a:t>
            </a:r>
          </a:p>
        </p:txBody>
      </p:sp>
      <p:sp>
        <p:nvSpPr>
          <p:cNvPr id="4" name="모서리가 둥근 직사각형 3"/>
          <p:cNvSpPr/>
          <p:nvPr/>
        </p:nvSpPr>
        <p:spPr>
          <a:xfrm>
            <a:off x="1475656" y="1772816"/>
            <a:ext cx="6410667" cy="788329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  </a:t>
            </a:r>
            <a:r>
              <a:rPr lang="en-US" altLang="ko-KR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차산업혁명과 헬스케어 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1475656" y="2708923"/>
            <a:ext cx="6454483" cy="792085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 현재의 식품섭취조사</a:t>
            </a:r>
          </a:p>
        </p:txBody>
      </p:sp>
      <p:grpSp>
        <p:nvGrpSpPr>
          <p:cNvPr id="2" name="Group 13"/>
          <p:cNvGrpSpPr/>
          <p:nvPr/>
        </p:nvGrpSpPr>
        <p:grpSpPr>
          <a:xfrm>
            <a:off x="995602" y="1844825"/>
            <a:ext cx="708079" cy="575771"/>
            <a:chOff x="707124" y="1917122"/>
            <a:chExt cx="722313" cy="744537"/>
          </a:xfrm>
          <a:solidFill>
            <a:schemeClr val="accent1"/>
          </a:solidFill>
        </p:grpSpPr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707124" y="1917122"/>
              <a:ext cx="722313" cy="744537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dist="68392" dir="4091915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ko-KR" altLang="en-US" sz="1600">
                <a:latin typeface="+mn-ea"/>
              </a:endParaRPr>
            </a:p>
          </p:txBody>
        </p:sp>
        <p:sp>
          <p:nvSpPr>
            <p:cNvPr id="10" name="Text Box 27"/>
            <p:cNvSpPr txBox="1">
              <a:spLocks noChangeArrowheads="1"/>
            </p:cNvSpPr>
            <p:nvPr/>
          </p:nvSpPr>
          <p:spPr bwMode="auto">
            <a:xfrm>
              <a:off x="827774" y="1958398"/>
              <a:ext cx="452439" cy="5969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 algn="l"/>
              <a:r>
                <a:rPr lang="en-US" altLang="ko-KR" sz="2400" b="1" dirty="0">
                  <a:solidFill>
                    <a:schemeClr val="bg1"/>
                  </a:solidFill>
                  <a:latin typeface="+mn-ea"/>
                </a:rPr>
                <a:t>1</a:t>
              </a:r>
              <a:endParaRPr lang="en-US" altLang="ko-KR" sz="36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995602" y="2853229"/>
            <a:ext cx="708079" cy="575771"/>
            <a:chOff x="707124" y="1917122"/>
            <a:chExt cx="722313" cy="744537"/>
          </a:xfrm>
          <a:solidFill>
            <a:schemeClr val="accent1"/>
          </a:solidFill>
        </p:grpSpPr>
        <p:sp>
          <p:nvSpPr>
            <p:cNvPr id="15" name="Oval 7"/>
            <p:cNvSpPr>
              <a:spLocks noChangeArrowheads="1"/>
            </p:cNvSpPr>
            <p:nvPr/>
          </p:nvSpPr>
          <p:spPr bwMode="auto">
            <a:xfrm>
              <a:off x="707124" y="1917122"/>
              <a:ext cx="722313" cy="744537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dist="68392" dir="4091915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ko-KR" altLang="en-US" sz="1600">
                <a:latin typeface="+mn-ea"/>
              </a:endParaRPr>
            </a:p>
          </p:txBody>
        </p:sp>
        <p:sp>
          <p:nvSpPr>
            <p:cNvPr id="16" name="Text Box 27"/>
            <p:cNvSpPr txBox="1">
              <a:spLocks noChangeArrowheads="1"/>
            </p:cNvSpPr>
            <p:nvPr/>
          </p:nvSpPr>
          <p:spPr bwMode="auto">
            <a:xfrm>
              <a:off x="827774" y="1958398"/>
              <a:ext cx="452439" cy="5969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 algn="l"/>
              <a:r>
                <a:rPr lang="en-US" altLang="ko-KR" sz="2400" b="1" dirty="0" smtClean="0">
                  <a:solidFill>
                    <a:schemeClr val="bg1"/>
                  </a:solidFill>
                  <a:latin typeface="+mn-ea"/>
                </a:rPr>
                <a:t>2</a:t>
              </a:r>
              <a:endParaRPr lang="en-US" altLang="ko-KR" sz="36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12" name="모서리가 둥근 직사각형 11"/>
          <p:cNvSpPr/>
          <p:nvPr/>
        </p:nvSpPr>
        <p:spPr>
          <a:xfrm>
            <a:off x="1475656" y="3645027"/>
            <a:ext cx="6454483" cy="792085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  IT</a:t>
            </a:r>
            <a:r>
              <a:rPr lang="ko-KR" altLang="en-US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기반 식품섭취조사 기술 동향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055609" y="3789333"/>
            <a:ext cx="708079" cy="575771"/>
            <a:chOff x="707124" y="1917122"/>
            <a:chExt cx="722313" cy="744537"/>
          </a:xfrm>
          <a:solidFill>
            <a:schemeClr val="accent1"/>
          </a:solidFill>
        </p:grpSpPr>
        <p:sp>
          <p:nvSpPr>
            <p:cNvPr id="14" name="Oval 7"/>
            <p:cNvSpPr>
              <a:spLocks noChangeArrowheads="1"/>
            </p:cNvSpPr>
            <p:nvPr/>
          </p:nvSpPr>
          <p:spPr bwMode="auto">
            <a:xfrm>
              <a:off x="707124" y="1917122"/>
              <a:ext cx="722313" cy="744537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dist="68392" dir="4091915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ko-KR" altLang="en-US" sz="1600">
                <a:latin typeface="+mn-ea"/>
              </a:endParaRPr>
            </a:p>
          </p:txBody>
        </p:sp>
        <p:sp>
          <p:nvSpPr>
            <p:cNvPr id="17" name="Text Box 27"/>
            <p:cNvSpPr txBox="1">
              <a:spLocks noChangeArrowheads="1"/>
            </p:cNvSpPr>
            <p:nvPr/>
          </p:nvSpPr>
          <p:spPr bwMode="auto">
            <a:xfrm>
              <a:off x="827774" y="1958398"/>
              <a:ext cx="452439" cy="5969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 algn="l"/>
              <a:r>
                <a:rPr lang="en-US" altLang="ko-KR" sz="2400" b="1" dirty="0" smtClean="0">
                  <a:solidFill>
                    <a:schemeClr val="bg1"/>
                  </a:solidFill>
                  <a:latin typeface="+mn-ea"/>
                </a:rPr>
                <a:t>3</a:t>
              </a:r>
              <a:endParaRPr lang="en-US" altLang="ko-KR" sz="36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19" name="모서리가 둥근 직사각형 18"/>
          <p:cNvSpPr/>
          <p:nvPr/>
        </p:nvSpPr>
        <p:spPr>
          <a:xfrm>
            <a:off x="1475656" y="4653139"/>
            <a:ext cx="6454483" cy="792085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   IT</a:t>
            </a:r>
            <a:r>
              <a:rPr lang="ko-KR" altLang="en-US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기반 식품섭취조사의 적용</a:t>
            </a:r>
          </a:p>
        </p:txBody>
      </p:sp>
      <p:grpSp>
        <p:nvGrpSpPr>
          <p:cNvPr id="20" name="Group 13"/>
          <p:cNvGrpSpPr/>
          <p:nvPr/>
        </p:nvGrpSpPr>
        <p:grpSpPr>
          <a:xfrm>
            <a:off x="1055609" y="4725144"/>
            <a:ext cx="708079" cy="575771"/>
            <a:chOff x="707124" y="1917122"/>
            <a:chExt cx="722313" cy="744537"/>
          </a:xfrm>
          <a:solidFill>
            <a:schemeClr val="accent1"/>
          </a:solidFill>
        </p:grpSpPr>
        <p:sp>
          <p:nvSpPr>
            <p:cNvPr id="21" name="Oval 7"/>
            <p:cNvSpPr>
              <a:spLocks noChangeArrowheads="1"/>
            </p:cNvSpPr>
            <p:nvPr/>
          </p:nvSpPr>
          <p:spPr bwMode="auto">
            <a:xfrm>
              <a:off x="707124" y="1917122"/>
              <a:ext cx="722313" cy="744537"/>
            </a:xfrm>
            <a:prstGeom prst="ellipse">
              <a:avLst/>
            </a:prstGeom>
            <a:grpFill/>
            <a:ln w="38100">
              <a:solidFill>
                <a:schemeClr val="bg1"/>
              </a:solidFill>
              <a:round/>
              <a:headEnd/>
              <a:tailEnd/>
            </a:ln>
            <a:effectLst>
              <a:outerShdw dist="68392" dir="4091915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ko-KR" altLang="en-US" sz="1600">
                <a:latin typeface="+mn-ea"/>
              </a:endParaRPr>
            </a:p>
          </p:txBody>
        </p:sp>
        <p:sp>
          <p:nvSpPr>
            <p:cNvPr id="22" name="Text Box 27"/>
            <p:cNvSpPr txBox="1">
              <a:spLocks noChangeArrowheads="1"/>
            </p:cNvSpPr>
            <p:nvPr/>
          </p:nvSpPr>
          <p:spPr bwMode="auto">
            <a:xfrm>
              <a:off x="827774" y="1958397"/>
              <a:ext cx="452439" cy="5969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square">
              <a:spAutoFit/>
            </a:bodyPr>
            <a:lstStyle/>
            <a:p>
              <a:pPr algn="l"/>
              <a:r>
                <a:rPr lang="en-US" altLang="ko-KR" sz="2400" b="1" dirty="0" smtClean="0">
                  <a:solidFill>
                    <a:schemeClr val="bg1"/>
                  </a:solidFill>
                  <a:latin typeface="+mn-ea"/>
                </a:rPr>
                <a:t>4</a:t>
              </a:r>
              <a:endParaRPr lang="en-US" altLang="ko-KR" sz="36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pic>
        <p:nvPicPr>
          <p:cNvPr id="28" name="오디오 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120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84140" y="2678955"/>
            <a:ext cx="716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3200" dirty="0" smtClean="0">
                <a:ln w="18415" cmpd="sng">
                  <a:noFill/>
                  <a:prstDash val="solid"/>
                </a:ln>
                <a:solidFill>
                  <a:srgbClr val="878181"/>
                </a:solidFill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en-US" altLang="ko-KR" sz="3200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ko-KR" altLang="en-US" sz="3200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차산업혁명과 헬스케어 </a:t>
            </a:r>
            <a:endParaRPr lang="ko-KR" altLang="en-US" sz="3200" dirty="0" smtClean="0">
              <a:ln w="18415" cmpd="sng">
                <a:noFill/>
                <a:prstDash val="solid"/>
              </a:ln>
              <a:solidFill>
                <a:srgbClr val="87818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369017" y="2475233"/>
            <a:ext cx="3308083" cy="136866"/>
            <a:chOff x="345447" y="2368591"/>
            <a:chExt cx="2556249" cy="112058"/>
          </a:xfrm>
        </p:grpSpPr>
        <p:sp>
          <p:nvSpPr>
            <p:cNvPr id="10" name="Parallelogram 18"/>
            <p:cNvSpPr/>
            <p:nvPr/>
          </p:nvSpPr>
          <p:spPr>
            <a:xfrm>
              <a:off x="345447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3" name="Parallelogram 19"/>
            <p:cNvSpPr/>
            <p:nvPr/>
          </p:nvSpPr>
          <p:spPr>
            <a:xfrm>
              <a:off x="983776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4" name="Parallelogram 20"/>
            <p:cNvSpPr/>
            <p:nvPr/>
          </p:nvSpPr>
          <p:spPr>
            <a:xfrm>
              <a:off x="1622105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5" name="Parallelogram 20"/>
            <p:cNvSpPr/>
            <p:nvPr/>
          </p:nvSpPr>
          <p:spPr>
            <a:xfrm>
              <a:off x="2263367" y="2368591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</p:grpSp>
      <p:sp>
        <p:nvSpPr>
          <p:cNvPr id="8" name="Rectangle 5"/>
          <p:cNvSpPr/>
          <p:nvPr/>
        </p:nvSpPr>
        <p:spPr>
          <a:xfrm>
            <a:off x="7393909" y="3632499"/>
            <a:ext cx="500742" cy="616299"/>
          </a:xfrm>
          <a:prstGeom prst="rect">
            <a:avLst/>
          </a:prstGeom>
          <a:solidFill>
            <a:srgbClr val="AAAA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9" name="Rectangle 6"/>
          <p:cNvSpPr/>
          <p:nvPr/>
        </p:nvSpPr>
        <p:spPr>
          <a:xfrm>
            <a:off x="7393909" y="1412776"/>
            <a:ext cx="500742" cy="616299"/>
          </a:xfrm>
          <a:prstGeom prst="rect">
            <a:avLst/>
          </a:prstGeom>
          <a:solidFill>
            <a:srgbClr val="016A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11" name="Rectangle 8"/>
          <p:cNvSpPr/>
          <p:nvPr/>
        </p:nvSpPr>
        <p:spPr>
          <a:xfrm>
            <a:off x="7393909" y="2149655"/>
            <a:ext cx="500742" cy="616299"/>
          </a:xfrm>
          <a:prstGeom prst="rect">
            <a:avLst/>
          </a:prstGeom>
          <a:solidFill>
            <a:srgbClr val="46B6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16" name="Rectangle 72"/>
          <p:cNvSpPr/>
          <p:nvPr/>
        </p:nvSpPr>
        <p:spPr>
          <a:xfrm>
            <a:off x="6804248" y="3632499"/>
            <a:ext cx="500742" cy="616299"/>
          </a:xfrm>
          <a:prstGeom prst="rect">
            <a:avLst/>
          </a:prstGeom>
          <a:solidFill>
            <a:srgbClr val="7C7C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17" name="Rectangle 73"/>
          <p:cNvSpPr/>
          <p:nvPr/>
        </p:nvSpPr>
        <p:spPr>
          <a:xfrm>
            <a:off x="6804248" y="1412776"/>
            <a:ext cx="500742" cy="616299"/>
          </a:xfrm>
          <a:prstGeom prst="rect">
            <a:avLst/>
          </a:prstGeom>
          <a:solidFill>
            <a:srgbClr val="0156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18" name="Rectangle 74"/>
          <p:cNvSpPr/>
          <p:nvPr/>
        </p:nvSpPr>
        <p:spPr>
          <a:xfrm>
            <a:off x="6804248" y="2149655"/>
            <a:ext cx="500742" cy="616299"/>
          </a:xfrm>
          <a:prstGeom prst="rect">
            <a:avLst/>
          </a:prstGeom>
          <a:solidFill>
            <a:srgbClr val="3890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19" name="Rectangle 76"/>
          <p:cNvSpPr/>
          <p:nvPr/>
        </p:nvSpPr>
        <p:spPr>
          <a:xfrm>
            <a:off x="7983572" y="3632499"/>
            <a:ext cx="500742" cy="6162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0" name="Rectangle 77"/>
          <p:cNvSpPr/>
          <p:nvPr/>
        </p:nvSpPr>
        <p:spPr>
          <a:xfrm>
            <a:off x="7983572" y="1412776"/>
            <a:ext cx="500742" cy="616299"/>
          </a:xfrm>
          <a:prstGeom prst="rect">
            <a:avLst/>
          </a:prstGeom>
          <a:solidFill>
            <a:srgbClr val="0185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1" name="Rectangle 78"/>
          <p:cNvSpPr/>
          <p:nvPr/>
        </p:nvSpPr>
        <p:spPr>
          <a:xfrm>
            <a:off x="7983572" y="2149655"/>
            <a:ext cx="500742" cy="616299"/>
          </a:xfrm>
          <a:prstGeom prst="rect">
            <a:avLst/>
          </a:prstGeom>
          <a:solidFill>
            <a:srgbClr val="7ACC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2" name="Rectangle 80"/>
          <p:cNvSpPr/>
          <p:nvPr/>
        </p:nvSpPr>
        <p:spPr>
          <a:xfrm>
            <a:off x="7393909" y="2885009"/>
            <a:ext cx="500742" cy="616299"/>
          </a:xfrm>
          <a:prstGeom prst="rect">
            <a:avLst/>
          </a:prstGeom>
          <a:solidFill>
            <a:srgbClr val="FEA3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3" name="Rectangle 82"/>
          <p:cNvSpPr/>
          <p:nvPr/>
        </p:nvSpPr>
        <p:spPr>
          <a:xfrm>
            <a:off x="6804247" y="2885009"/>
            <a:ext cx="500742" cy="616299"/>
          </a:xfrm>
          <a:prstGeom prst="rect">
            <a:avLst/>
          </a:prstGeom>
          <a:solidFill>
            <a:srgbClr val="FE8D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sp>
        <p:nvSpPr>
          <p:cNvPr id="24" name="Rectangle 83"/>
          <p:cNvSpPr/>
          <p:nvPr/>
        </p:nvSpPr>
        <p:spPr>
          <a:xfrm>
            <a:off x="7983572" y="2885009"/>
            <a:ext cx="500742" cy="616299"/>
          </a:xfrm>
          <a:prstGeom prst="rect">
            <a:avLst/>
          </a:prstGeom>
          <a:solidFill>
            <a:srgbClr val="FEBF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2"/>
          </a:p>
        </p:txBody>
      </p:sp>
      <p:pic>
        <p:nvPicPr>
          <p:cNvPr id="4" name="오디오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9517"/>
      </p:ext>
    </p:extLst>
  </p:cSld>
  <p:clrMapOvr>
    <a:masterClrMapping/>
  </p:clrMapOvr>
  <p:transition advTm="38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1520" y="1235755"/>
            <a:ext cx="8892480" cy="273921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itchFamily="2" charset="2"/>
              <a:buChar char="§"/>
              <a:tabLst>
                <a:tab pos="85725" algn="l"/>
                <a:tab pos="179388" algn="l"/>
                <a:tab pos="444500" algn="l"/>
                <a:tab pos="1257300" algn="l"/>
              </a:tabLst>
              <a:defRPr/>
            </a:pPr>
            <a:r>
              <a:rPr lang="en-US" altLang="ko-KR" b="1" dirty="0" smtClean="0">
                <a:latin typeface="+mn-ea"/>
              </a:rPr>
              <a:t> 4</a:t>
            </a:r>
            <a:r>
              <a:rPr lang="ko-KR" altLang="en-US" b="1" dirty="0" smtClean="0">
                <a:latin typeface="+mn-ea"/>
              </a:rPr>
              <a:t>차 산업혁명</a:t>
            </a:r>
            <a:r>
              <a:rPr lang="en-US" altLang="ko-KR" b="1" dirty="0" smtClean="0">
                <a:latin typeface="+mn-ea"/>
              </a:rPr>
              <a:t>(The Fourth Industrial Revolution)</a:t>
            </a:r>
            <a:r>
              <a:rPr lang="ko-KR" altLang="en-US" b="1" dirty="0" smtClean="0">
                <a:latin typeface="+mn-ea"/>
              </a:rPr>
              <a:t>은  </a:t>
            </a:r>
            <a:r>
              <a:rPr lang="en-US" altLang="ko-KR" b="1" dirty="0" smtClean="0">
                <a:latin typeface="+mn-ea"/>
              </a:rPr>
              <a:t>2016</a:t>
            </a:r>
            <a:r>
              <a:rPr lang="ko-KR" altLang="en-US" b="1" dirty="0" smtClean="0">
                <a:latin typeface="+mn-ea"/>
              </a:rPr>
              <a:t>년 </a:t>
            </a:r>
            <a:r>
              <a:rPr lang="en-US" altLang="ko-KR" b="1" dirty="0" smtClean="0">
                <a:latin typeface="+mn-ea"/>
              </a:rPr>
              <a:t>1</a:t>
            </a:r>
            <a:r>
              <a:rPr lang="ko-KR" altLang="en-US" b="1" dirty="0" smtClean="0">
                <a:latin typeface="+mn-ea"/>
              </a:rPr>
              <a:t>월 스위스 다보스</a:t>
            </a:r>
            <a:endParaRPr lang="en-US" altLang="ko-KR" b="1" dirty="0" smtClean="0">
              <a:latin typeface="+mn-ea"/>
            </a:endParaRPr>
          </a:p>
          <a:p>
            <a:pPr fontAlgn="base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Clr>
                <a:schemeClr val="tx1">
                  <a:lumMod val="65000"/>
                  <a:lumOff val="35000"/>
                </a:schemeClr>
              </a:buClr>
              <a:tabLst>
                <a:tab pos="85725" algn="l"/>
                <a:tab pos="179388" algn="l"/>
                <a:tab pos="444500" algn="l"/>
                <a:tab pos="1257300" algn="l"/>
              </a:tabLst>
              <a:defRPr/>
            </a:pPr>
            <a:r>
              <a:rPr lang="en-US" altLang="ko-KR" b="1" dirty="0" smtClean="0">
                <a:latin typeface="+mn-ea"/>
              </a:rPr>
              <a:t>  </a:t>
            </a:r>
            <a:r>
              <a:rPr lang="ko-KR" altLang="en-US" b="1" dirty="0" smtClean="0">
                <a:latin typeface="+mn-ea"/>
              </a:rPr>
              <a:t>에서 열린 세계경제포럼에서 처음 언급된 개념</a:t>
            </a:r>
            <a:endParaRPr lang="en-US" altLang="ko-KR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b="1" dirty="0" smtClean="0">
              <a:latin typeface="+mn-ea"/>
            </a:endParaRPr>
          </a:p>
          <a:p>
            <a:pPr fontAlgn="base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Clr>
                <a:schemeClr val="tx1">
                  <a:lumMod val="65000"/>
                  <a:lumOff val="35000"/>
                </a:schemeClr>
              </a:buClr>
              <a:buFont typeface="Wingdings" pitchFamily="2" charset="2"/>
              <a:buChar char="§"/>
              <a:tabLst>
                <a:tab pos="85725" algn="l"/>
                <a:tab pos="179388" algn="l"/>
                <a:tab pos="444500" algn="l"/>
                <a:tab pos="1257300" algn="l"/>
              </a:tabLst>
              <a:defRPr/>
            </a:pPr>
            <a:r>
              <a:rPr lang="ko-KR" altLang="en-US" b="1" dirty="0" smtClean="0">
                <a:latin typeface="+mn-ea"/>
              </a:rPr>
              <a:t> 세계경제포럼은 </a:t>
            </a:r>
            <a:r>
              <a:rPr lang="en-US" altLang="ko-KR" b="1" dirty="0" smtClean="0">
                <a:latin typeface="+mn-ea"/>
              </a:rPr>
              <a:t>4</a:t>
            </a:r>
            <a:r>
              <a:rPr lang="ko-KR" altLang="en-US" b="1" dirty="0" smtClean="0">
                <a:latin typeface="+mn-ea"/>
              </a:rPr>
              <a:t>차 산업혁명을</a:t>
            </a:r>
            <a:r>
              <a:rPr lang="en-US" altLang="ko-KR" b="1" dirty="0" smtClean="0">
                <a:latin typeface="+mn-ea"/>
              </a:rPr>
              <a:t>(</a:t>
            </a:r>
            <a:r>
              <a:rPr lang="ko-KR" altLang="en-US" b="1" dirty="0" smtClean="0">
                <a:latin typeface="+mn-ea"/>
              </a:rPr>
              <a:t>정의</a:t>
            </a:r>
            <a:r>
              <a:rPr lang="en-US" altLang="ko-KR" b="1" dirty="0" smtClean="0">
                <a:latin typeface="+mn-ea"/>
              </a:rPr>
              <a:t>):</a:t>
            </a:r>
          </a:p>
          <a:p>
            <a:pPr fontAlgn="base">
              <a:lnSpc>
                <a:spcPct val="150000"/>
              </a:lnSpc>
              <a:spcBef>
                <a:spcPts val="200"/>
              </a:spcBef>
              <a:spcAft>
                <a:spcPts val="200"/>
              </a:spcAft>
              <a:buClr>
                <a:schemeClr val="tx1">
                  <a:lumMod val="65000"/>
                  <a:lumOff val="35000"/>
                </a:schemeClr>
              </a:buClr>
              <a:tabLst>
                <a:tab pos="85725" algn="l"/>
                <a:tab pos="179388" algn="l"/>
                <a:tab pos="444500" algn="l"/>
                <a:tab pos="1257300" algn="l"/>
              </a:tabLst>
              <a:defRPr/>
            </a:pPr>
            <a:r>
              <a:rPr lang="ko-KR" altLang="en-US" b="1" dirty="0" smtClean="0">
                <a:latin typeface="+mn-ea"/>
              </a:rPr>
              <a:t>  ‘</a:t>
            </a:r>
            <a:r>
              <a:rPr lang="en-US" altLang="ko-KR" b="1" dirty="0" smtClean="0">
                <a:latin typeface="+mn-ea"/>
              </a:rPr>
              <a:t>3</a:t>
            </a:r>
            <a:r>
              <a:rPr lang="ko-KR" altLang="en-US" b="1" dirty="0" smtClean="0">
                <a:latin typeface="+mn-ea"/>
              </a:rPr>
              <a:t>차 산업혁명을 기반으로 한 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디지털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(digital) 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기술이 바이오 산업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(biological system)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과 물리학</a:t>
            </a:r>
            <a:r>
              <a:rPr lang="en-US" altLang="ko-KR" b="1" dirty="0" smtClean="0">
                <a:solidFill>
                  <a:srgbClr val="FF0000"/>
                </a:solidFill>
                <a:latin typeface="+mn-ea"/>
              </a:rPr>
              <a:t>(physical) </a:t>
            </a:r>
            <a:r>
              <a:rPr lang="ko-KR" altLang="en-US" b="1" dirty="0" smtClean="0">
                <a:solidFill>
                  <a:srgbClr val="FF0000"/>
                </a:solidFill>
                <a:latin typeface="+mn-ea"/>
              </a:rPr>
              <a:t>등의 경계를 허무는 융합의 기술혁명</a:t>
            </a:r>
            <a:r>
              <a:rPr lang="ko-KR" altLang="en-US" b="1" dirty="0" smtClean="0">
                <a:latin typeface="+mn-ea"/>
              </a:rPr>
              <a:t>’이라고 정의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6272" y="4365104"/>
            <a:ext cx="309880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899592" y="6309320"/>
            <a:ext cx="301076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/>
              <a:t>&lt;</a:t>
            </a:r>
            <a:r>
              <a:rPr lang="ko-KR" altLang="en-US" sz="1200" dirty="0" smtClean="0"/>
              <a:t>다보스 포럼에서 선보인 </a:t>
            </a:r>
            <a:r>
              <a:rPr lang="en-US" altLang="ko-KR" sz="1200" dirty="0" smtClean="0"/>
              <a:t>4</a:t>
            </a:r>
            <a:r>
              <a:rPr lang="ko-KR" altLang="en-US" sz="1200" dirty="0" smtClean="0"/>
              <a:t>차 산업혁명</a:t>
            </a:r>
            <a:r>
              <a:rPr lang="en-US" altLang="ko-KR" sz="1200" dirty="0" smtClean="0"/>
              <a:t>&gt;</a:t>
            </a:r>
            <a:endParaRPr lang="ko-KR" altLang="en-US" sz="1200" dirty="0"/>
          </a:p>
        </p:txBody>
      </p:sp>
      <p:sp>
        <p:nvSpPr>
          <p:cNvPr id="10" name="직사각형 9"/>
          <p:cNvSpPr/>
          <p:nvPr/>
        </p:nvSpPr>
        <p:spPr>
          <a:xfrm>
            <a:off x="272884" y="30621"/>
            <a:ext cx="2608406" cy="553998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1) 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산업혁명이란</a:t>
            </a:r>
            <a:endParaRPr lang="en-US" altLang="ko-KR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6" name="오디오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86195"/>
      </p:ext>
    </p:extLst>
  </p:cSld>
  <p:clrMapOvr>
    <a:masterClrMapping/>
  </p:clrMapOvr>
  <p:transition advTm="215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08720"/>
            <a:ext cx="8385258" cy="5112568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683568" y="980728"/>
            <a:ext cx="2088232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72884" y="30621"/>
            <a:ext cx="2608406" cy="553998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1) 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산업혁명이란</a:t>
            </a:r>
            <a:endParaRPr lang="en-US" altLang="ko-KR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7544" y="1340768"/>
            <a:ext cx="2880320" cy="11521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오디오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150455"/>
      </p:ext>
    </p:extLst>
  </p:cSld>
  <p:clrMapOvr>
    <a:masterClrMapping/>
  </p:clrMapOvr>
  <p:transition advTm="286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50" y="1409636"/>
            <a:ext cx="8577014" cy="4616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835696" y="1052736"/>
            <a:ext cx="51845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과학기술 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· ICT 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기반의 미래 유망 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10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대 </a:t>
            </a:r>
            <a:r>
              <a:rPr lang="ko-KR" altLang="en-US" sz="1600" i="1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신서비스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i="1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67544" y="6237312"/>
            <a:ext cx="453650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자료출처</a:t>
            </a:r>
            <a:r>
              <a:rPr lang="en-US" altLang="ko-KR" sz="1000" dirty="0" smtClean="0"/>
              <a:t>: </a:t>
            </a:r>
            <a:r>
              <a:rPr lang="ko-KR" altLang="en-US" sz="1000" dirty="0" err="1" smtClean="0"/>
              <a:t>미래창조과학부</a:t>
            </a:r>
            <a:r>
              <a:rPr lang="en-US" altLang="ko-KR" sz="1000" dirty="0" smtClean="0"/>
              <a:t>. 10</a:t>
            </a:r>
            <a:r>
              <a:rPr lang="ko-KR" altLang="en-US" sz="1000" dirty="0" err="1" smtClean="0"/>
              <a:t>년후</a:t>
            </a:r>
            <a:r>
              <a:rPr lang="ko-KR" altLang="en-US" sz="1000" dirty="0" smtClean="0"/>
              <a:t> 대한민국 </a:t>
            </a:r>
            <a:r>
              <a:rPr lang="ko-KR" altLang="en-US" sz="1000" dirty="0" err="1" smtClean="0"/>
              <a:t>뉴노멀시대의</a:t>
            </a:r>
            <a:r>
              <a:rPr lang="ko-KR" altLang="en-US" sz="1000" dirty="0" smtClean="0"/>
              <a:t> 성장전략</a:t>
            </a:r>
            <a:r>
              <a:rPr lang="en-US" altLang="ko-KR" sz="1000" dirty="0" smtClean="0"/>
              <a:t>, 2016)</a:t>
            </a:r>
            <a:endParaRPr lang="en-US" altLang="ko-KR" sz="1000" dirty="0"/>
          </a:p>
        </p:txBody>
      </p:sp>
      <p:sp>
        <p:nvSpPr>
          <p:cNvPr id="8" name="타원 7"/>
          <p:cNvSpPr/>
          <p:nvPr/>
        </p:nvSpPr>
        <p:spPr>
          <a:xfrm>
            <a:off x="0" y="1412776"/>
            <a:ext cx="2051720" cy="216024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/>
        </p:nvSpPr>
        <p:spPr>
          <a:xfrm>
            <a:off x="6732240" y="1484784"/>
            <a:ext cx="2051720" cy="216024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72884" y="30621"/>
            <a:ext cx="5309467" cy="553998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산업혁명 시대에서의  헬스케어 방향 </a:t>
            </a:r>
            <a:endParaRPr lang="en-US" altLang="ko-KR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오디오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555963"/>
      </p:ext>
    </p:extLst>
  </p:cSld>
  <p:clrMapOvr>
    <a:masterClrMapping/>
  </p:clrMapOvr>
  <p:transition advTm="199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492896"/>
            <a:ext cx="3672408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2420888"/>
            <a:ext cx="3783707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580112" y="1052736"/>
            <a:ext cx="24096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건강수명 증진 서비스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i="1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860032" y="1517883"/>
            <a:ext cx="3995936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ko-KR" altLang="en-US" sz="1600" b="1" dirty="0" smtClean="0"/>
              <a:t>생명공학 </a:t>
            </a:r>
            <a:r>
              <a:rPr lang="en-US" altLang="ko-KR" sz="1600" b="1" dirty="0" smtClean="0"/>
              <a:t>· </a:t>
            </a:r>
            <a:r>
              <a:rPr lang="ko-KR" altLang="en-US" sz="1600" b="1" dirty="0" smtClean="0"/>
              <a:t>정보통신 기술 등을 이용하여 노후수명이 건강수명이 될 수 있도록 지원하는 건강관리 서비스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39552" y="1589891"/>
            <a:ext cx="3888432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ko-KR" altLang="en-US" sz="1600" b="1" dirty="0" smtClean="0"/>
              <a:t>생체정보수집 </a:t>
            </a:r>
            <a:r>
              <a:rPr lang="ko-KR" altLang="en-US" sz="1600" b="1" dirty="0" err="1" smtClean="0"/>
              <a:t>스마트웨어</a:t>
            </a:r>
            <a:r>
              <a:rPr lang="ko-KR" altLang="en-US" sz="1600" b="1" dirty="0" smtClean="0"/>
              <a:t> 및 가상신체 기술을 활용한 개인 맞춤형 질병진단과 질병예방 서비스</a:t>
            </a:r>
            <a:endParaRPr lang="ko-KR" altLang="en-US" sz="1600" b="1" dirty="0"/>
          </a:p>
        </p:txBody>
      </p:sp>
      <p:sp>
        <p:nvSpPr>
          <p:cNvPr id="9" name="직사각형 8"/>
          <p:cNvSpPr/>
          <p:nvPr/>
        </p:nvSpPr>
        <p:spPr>
          <a:xfrm>
            <a:off x="611560" y="1052736"/>
            <a:ext cx="309411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&lt;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개인 맞춤형 </a:t>
            </a:r>
            <a:r>
              <a:rPr lang="ko-KR" altLang="en-US" sz="1600" i="1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헬스케어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서비스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&gt;</a:t>
            </a:r>
            <a:endParaRPr lang="ko-KR" altLang="en-US" sz="1600" i="1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67544" y="6381328"/>
            <a:ext cx="453650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자료출처</a:t>
            </a:r>
            <a:r>
              <a:rPr lang="en-US" altLang="ko-KR" sz="1000" dirty="0" smtClean="0"/>
              <a:t>: </a:t>
            </a:r>
            <a:r>
              <a:rPr lang="ko-KR" altLang="en-US" sz="1000" dirty="0" err="1" smtClean="0"/>
              <a:t>미래창조과학부</a:t>
            </a:r>
            <a:r>
              <a:rPr lang="en-US" altLang="ko-KR" sz="1000" dirty="0" smtClean="0"/>
              <a:t>. 10</a:t>
            </a:r>
            <a:r>
              <a:rPr lang="ko-KR" altLang="en-US" sz="1000" dirty="0" err="1" smtClean="0"/>
              <a:t>년후</a:t>
            </a:r>
            <a:r>
              <a:rPr lang="ko-KR" altLang="en-US" sz="1000" dirty="0" smtClean="0"/>
              <a:t> 대한민국 </a:t>
            </a:r>
            <a:r>
              <a:rPr lang="ko-KR" altLang="en-US" sz="1000" dirty="0" err="1" smtClean="0"/>
              <a:t>뉴노멀시대의</a:t>
            </a:r>
            <a:r>
              <a:rPr lang="ko-KR" altLang="en-US" sz="1000" dirty="0" smtClean="0"/>
              <a:t> 성장전략</a:t>
            </a:r>
            <a:r>
              <a:rPr lang="en-US" altLang="ko-KR" sz="1000" dirty="0" smtClean="0"/>
              <a:t>, 2016)</a:t>
            </a:r>
            <a:endParaRPr lang="en-US" altLang="ko-KR" sz="1000" dirty="0"/>
          </a:p>
        </p:txBody>
      </p:sp>
      <p:sp>
        <p:nvSpPr>
          <p:cNvPr id="14" name="직사각형 13"/>
          <p:cNvSpPr/>
          <p:nvPr/>
        </p:nvSpPr>
        <p:spPr>
          <a:xfrm>
            <a:off x="272884" y="30621"/>
            <a:ext cx="5309467" cy="553998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 산업혁명 시대에서의  헬스케어 방향 </a:t>
            </a:r>
            <a:endParaRPr lang="en-US" altLang="ko-KR" sz="200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" name="오디오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903199"/>
      </p:ext>
    </p:extLst>
  </p:cSld>
  <p:clrMapOvr>
    <a:masterClrMapping/>
  </p:clrMapOvr>
  <p:transition advTm="426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51520" y="116632"/>
            <a:ext cx="559961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3) 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차산업혁명시대가 헬스케어에 가져올 변화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67544" y="1268760"/>
            <a:ext cx="8280920" cy="4524315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1)  &lt;</a:t>
            </a:r>
            <a:r>
              <a:rPr lang="ko-KR" altLang="en-US" sz="1600" i="1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헬스케어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+ </a:t>
            </a:r>
            <a:r>
              <a:rPr lang="ko-KR" altLang="en-US" sz="1600" i="1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빅데이터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&gt;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의 결합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: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NGS(next generation sequencings;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차세대 염기서열분석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의 대중화를 통해 </a:t>
            </a:r>
            <a:r>
              <a:rPr lang="ko-KR" altLang="en-US" sz="1600" b="1" dirty="0" smtClean="0"/>
              <a:t>데이터 접근 및 확보가 용이해지며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또한 분자 </a:t>
            </a:r>
            <a:r>
              <a:rPr lang="ko-KR" altLang="en-US" sz="1600" b="1" dirty="0" err="1" smtClean="0"/>
              <a:t>이미징</a:t>
            </a:r>
            <a:r>
              <a:rPr lang="ko-KR" altLang="en-US" sz="1600" b="1" dirty="0" smtClean="0"/>
              <a:t> 등을 통한 기술로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과거에는 접근하지 못했던 영역의 데이터 확보가 가능하게 될 것으로 예상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2) &lt;</a:t>
            </a:r>
            <a:r>
              <a:rPr lang="ko-KR" altLang="en-US" sz="1600" i="1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헬스케어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+ ICT(Information and Communications Technologies)&gt; 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의 결합</a:t>
            </a:r>
            <a:endParaRPr lang="en-US" altLang="ko-KR" sz="1600" i="1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: IT </a:t>
            </a:r>
            <a:r>
              <a:rPr lang="ko-KR" altLang="en-US" sz="1600" b="1" dirty="0" smtClean="0"/>
              <a:t>기기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특히 </a:t>
            </a:r>
            <a:r>
              <a:rPr lang="ko-KR" altLang="en-US" sz="1600" b="1" dirty="0" err="1" smtClean="0"/>
              <a:t>모바일</a:t>
            </a:r>
            <a:r>
              <a:rPr lang="ko-KR" altLang="en-US" sz="1600" b="1" dirty="0" smtClean="0"/>
              <a:t> 기기와의 접목을 통해 데이터 추적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관찰의 범위가 크게 확대될 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</a:t>
            </a:r>
            <a:r>
              <a:rPr lang="ko-KR" altLang="en-US" sz="1600" b="1" dirty="0" smtClean="0"/>
              <a:t>전망</a:t>
            </a:r>
            <a:endParaRPr lang="en-US" altLang="ko-KR" sz="1600" b="1" dirty="0" smtClean="0"/>
          </a:p>
          <a:p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3)  &lt;</a:t>
            </a:r>
            <a:r>
              <a:rPr lang="ko-KR" altLang="en-US" sz="1600" i="1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헬스케어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+ IT 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기기</a:t>
            </a:r>
            <a:r>
              <a:rPr lang="en-US" altLang="ko-KR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&gt;</a:t>
            </a:r>
            <a:r>
              <a:rPr lang="ko-KR" altLang="en-US" sz="1600" i="1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</a:rPr>
              <a:t>의 결합</a:t>
            </a:r>
            <a:endParaRPr lang="en-US" altLang="ko-KR" sz="1600" i="1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: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기기를 통한 헬스케어 서비스가</a:t>
            </a: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혈당관리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심전도뿐 아니라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식습관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운동 습관까지 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 smtClean="0"/>
              <a:t>    </a:t>
            </a:r>
            <a:r>
              <a:rPr lang="ko-KR" altLang="en-US" sz="1600" b="1" dirty="0" smtClean="0"/>
              <a:t>체크하는 등 다양한 형태의 서비스가 이미 시행되고 있거나 준비 중임</a:t>
            </a:r>
            <a:r>
              <a:rPr lang="en-US" altLang="ko-KR" sz="1600" b="1" dirty="0" smtClean="0"/>
              <a:t>. </a:t>
            </a:r>
            <a:r>
              <a:rPr lang="ko-KR" altLang="en-US" sz="1600" b="1" dirty="0" smtClean="0"/>
              <a:t>이를 기반으로 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   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개인별 맞춤 헬스케어 관리가 생애주기 전반에 걸쳐 이뤄질 것으로 예상</a:t>
            </a:r>
            <a:r>
              <a:rPr lang="en-US" altLang="ko-KR" sz="1600" b="1" dirty="0" smtClean="0"/>
              <a:t>.</a:t>
            </a:r>
            <a:endParaRPr lang="ko-KR" altLang="en-US" sz="1600" b="1" dirty="0" smtClean="0"/>
          </a:p>
        </p:txBody>
      </p:sp>
      <p:sp>
        <p:nvSpPr>
          <p:cNvPr id="10" name="타원 9"/>
          <p:cNvSpPr/>
          <p:nvPr/>
        </p:nvSpPr>
        <p:spPr>
          <a:xfrm>
            <a:off x="6228184" y="4509120"/>
            <a:ext cx="2304256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오디오 2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36965"/>
      </p:ext>
    </p:extLst>
  </p:cSld>
  <p:clrMapOvr>
    <a:masterClrMapping/>
  </p:clrMapOvr>
  <p:transition advTm="471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536" y="980728"/>
            <a:ext cx="8064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>
              <a:buFont typeface="Wingdings" pitchFamily="2" charset="2"/>
              <a:buChar char="v"/>
            </a:pPr>
            <a:r>
              <a:rPr lang="en-US" altLang="ko-KR" sz="1600" b="1" dirty="0" smtClean="0">
                <a:solidFill>
                  <a:srgbClr val="0070C0"/>
                </a:solidFill>
              </a:rPr>
              <a:t>(Information Technology, IT) </a:t>
            </a:r>
            <a:r>
              <a:rPr lang="ko-KR" altLang="en-US" sz="1600" b="1" dirty="0" smtClean="0"/>
              <a:t>란 다양한 형태로 정보를 생성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저장 및 교환하는 데 사용되는 모든 형태의 기술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95536" y="1628800"/>
            <a:ext cx="85325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>
              <a:buFont typeface="Wingdings" pitchFamily="2" charset="2"/>
              <a:buChar char="v"/>
            </a:pPr>
            <a:r>
              <a:rPr lang="en-US" altLang="ko-KR" sz="16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정보기술의 개념 변화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) </a:t>
            </a:r>
            <a:r>
              <a:rPr lang="ko-KR" altLang="en-US" sz="1600" b="1" dirty="0" smtClean="0"/>
              <a:t>과거에는 전자 공학과 전자 </a:t>
            </a:r>
            <a:r>
              <a:rPr lang="ko-KR" altLang="en-US" sz="1600" b="1" dirty="0" err="1" smtClean="0"/>
              <a:t>계산학</a:t>
            </a:r>
            <a:r>
              <a:rPr lang="ko-KR" altLang="en-US" sz="1600" b="1" dirty="0" smtClean="0"/>
              <a:t> 기술로 설명하기도 했으나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복잡 다변화된 사회적 욕구를 충족시키기 위해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경영학과 산업공학의 시각에서도 새롭게</a:t>
            </a:r>
            <a:r>
              <a:rPr lang="ko-KR" altLang="en-US" sz="1600" b="1" dirty="0" smtClean="0"/>
              <a:t>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재조</a:t>
            </a:r>
            <a:r>
              <a:rPr lang="ko-KR" altLang="en-US" sz="1600" b="1" dirty="0" smtClean="0"/>
              <a:t>명되고 있음</a:t>
            </a:r>
            <a:r>
              <a:rPr lang="en-US" altLang="ko-KR" sz="1000" b="1" dirty="0" smtClean="0"/>
              <a:t>(</a:t>
            </a:r>
            <a:r>
              <a:rPr lang="ko-KR" altLang="en-US" sz="1000" b="1" dirty="0" smtClean="0"/>
              <a:t>한국</a:t>
            </a:r>
            <a:r>
              <a:rPr lang="en-US" altLang="ko-KR" sz="1000" b="1" dirty="0" smtClean="0"/>
              <a:t>IT</a:t>
            </a:r>
            <a:r>
              <a:rPr lang="ko-KR" altLang="en-US" sz="1000" b="1" dirty="0" smtClean="0"/>
              <a:t>연합회</a:t>
            </a:r>
            <a:r>
              <a:rPr lang="en-US" altLang="ko-KR" sz="1000" b="1" dirty="0" smtClean="0"/>
              <a:t>)</a:t>
            </a:r>
            <a:r>
              <a:rPr lang="ko-KR" altLang="en-US" sz="1000" b="1" dirty="0" smtClean="0"/>
              <a:t>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51520" y="116632"/>
            <a:ext cx="565090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4)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Information Technology (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정보기술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 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이란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2924944"/>
            <a:ext cx="7829550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83132" y="2564904"/>
            <a:ext cx="22249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indent="-252000">
              <a:buFont typeface="Wingdings" pitchFamily="2" charset="2"/>
              <a:buChar char="v"/>
            </a:pPr>
            <a:r>
              <a:rPr lang="ko-KR" altLang="en-US" sz="1600" b="1" dirty="0" smtClean="0">
                <a:solidFill>
                  <a:srgbClr val="0070C0"/>
                </a:solidFill>
              </a:rPr>
              <a:t> 정보기술의 발달사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611560" y="6279123"/>
            <a:ext cx="25202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출처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스마트경영과 정보기술</a:t>
            </a:r>
            <a:r>
              <a:rPr lang="en-US" altLang="ko-KR" sz="1000" dirty="0" smtClean="0"/>
              <a:t>(IT)</a:t>
            </a:r>
            <a:r>
              <a:rPr lang="ko-KR" altLang="en-US" sz="1000" dirty="0" smtClean="0"/>
              <a:t>의 의미</a:t>
            </a:r>
            <a:r>
              <a:rPr lang="en-US" altLang="ko-KR" sz="1000" dirty="0" smtClean="0"/>
              <a:t>)</a:t>
            </a:r>
            <a:endParaRPr lang="ko-KR" altLang="en-US" sz="1000" dirty="0"/>
          </a:p>
        </p:txBody>
      </p:sp>
      <p:sp>
        <p:nvSpPr>
          <p:cNvPr id="12" name="타원 11"/>
          <p:cNvSpPr/>
          <p:nvPr/>
        </p:nvSpPr>
        <p:spPr>
          <a:xfrm>
            <a:off x="1547664" y="2924944"/>
            <a:ext cx="172819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3203848" y="2924944"/>
            <a:ext cx="172819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4860032" y="2924944"/>
            <a:ext cx="172819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6516216" y="2924944"/>
            <a:ext cx="1728192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오디오 3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395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23528" y="6453336"/>
            <a:ext cx="734481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출처</a:t>
            </a:r>
            <a:r>
              <a:rPr lang="en-US" altLang="ko-KR" sz="1000" dirty="0" smtClean="0"/>
              <a:t>: </a:t>
            </a:r>
            <a:r>
              <a:rPr lang="ko-KR" altLang="en-US" sz="1000" dirty="0" err="1" smtClean="0"/>
              <a:t>디지털헬스케어</a:t>
            </a:r>
            <a:r>
              <a:rPr lang="ko-KR" altLang="en-US" sz="1000" dirty="0" smtClean="0"/>
              <a:t> </a:t>
            </a:r>
            <a:r>
              <a:rPr lang="en-US" altLang="ko-KR" sz="1000" dirty="0" smtClean="0"/>
              <a:t>10</a:t>
            </a:r>
            <a:r>
              <a:rPr lang="ko-KR" altLang="en-US" sz="1000" dirty="0" smtClean="0"/>
              <a:t>년 성과와 현재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국내외 </a:t>
            </a:r>
            <a:r>
              <a:rPr lang="ko-KR" altLang="en-US" sz="1000" dirty="0" err="1" smtClean="0"/>
              <a:t>헬스케어</a:t>
            </a:r>
            <a:r>
              <a:rPr lang="ko-KR" altLang="en-US" sz="1000" dirty="0" smtClean="0"/>
              <a:t> 산업 현황과 전망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스마트 </a:t>
            </a:r>
            <a:r>
              <a:rPr lang="ko-KR" altLang="en-US" sz="1000" dirty="0" err="1" smtClean="0"/>
              <a:t>헬스케어</a:t>
            </a:r>
            <a:r>
              <a:rPr lang="ko-KR" altLang="en-US" sz="1000" dirty="0" smtClean="0"/>
              <a:t> 산업 동향</a:t>
            </a:r>
            <a:r>
              <a:rPr lang="en-US" altLang="ko-KR" sz="1000" dirty="0" smtClean="0"/>
              <a:t>. 2015.12)</a:t>
            </a:r>
            <a:endParaRPr lang="ko-KR" altLang="en-US" sz="1000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179512" y="1488392"/>
          <a:ext cx="8856984" cy="4311420"/>
        </p:xfrm>
        <a:graphic>
          <a:graphicData uri="http://schemas.openxmlformats.org/drawingml/2006/table">
            <a:tbl>
              <a:tblPr/>
              <a:tblGrid>
                <a:gridCol w="641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4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76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984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262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68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45393" marR="45393" marT="12550" marB="125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Tele-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헬스케어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e-</a:t>
                      </a: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헬스케어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u-</a:t>
                      </a: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헬스케어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스마트헬스케어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디지털 헬스케어 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IT </a:t>
                      </a: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헬스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BBBB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50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서비스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원내 치료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디지털</a:t>
                      </a: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의료</a:t>
                      </a: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정보화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e-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헬스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원격의료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만성질환자관리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u-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헬스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운동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식사량 등 건강생활 관리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u-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헬스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운동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식사량 등 건강생활 관리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스마트헬스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개인맞춤형 관리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근거 중심 의학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endParaRPr lang="en-US" altLang="ko-KR" sz="1100" b="1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예방중심</a:t>
                      </a:r>
                      <a:r>
                        <a:rPr lang="en-US" altLang="ko-KR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자가관리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90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이용자</a:t>
                      </a:r>
                    </a:p>
                  </a:txBody>
                  <a:tcPr marL="45393" marR="45393" marT="12550" marB="125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의료인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의료인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의료인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환자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의료인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환자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일반인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의료인</a:t>
                      </a: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환자</a:t>
                      </a: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일반인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의료인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환자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일반인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정부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기업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70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player</a:t>
                      </a:r>
                    </a:p>
                  </a:txBody>
                  <a:tcPr marL="45393" marR="45393" marT="12550" marB="125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</a:t>
                      </a: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ICT</a:t>
                      </a: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기업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ICT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기업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보험사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스포츠 기업 등 다양화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ICT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기업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보험사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스포츠 기업 등 다양화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ICT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기업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보험사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서비스 업체 등 모든 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이해관계자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90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주요</a:t>
                      </a:r>
                    </a:p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제품</a:t>
                      </a:r>
                    </a:p>
                  </a:txBody>
                  <a:tcPr marL="45393" marR="45393" marT="12550" marB="125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 운영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초고속 인터넷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기술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무선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인터넷 기술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스마트기기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앱스토어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스마트기기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웨어러블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모바일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기기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스마트기기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웨어러블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모바일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기기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7702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시스템</a:t>
                      </a:r>
                    </a:p>
                  </a:txBody>
                  <a:tcPr marL="45393" marR="45393" marT="12550" marB="12550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병원운영시스템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의무기록</a:t>
                      </a:r>
                      <a:r>
                        <a:rPr lang="en-US" altLang="ko-KR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(EMR),</a:t>
                      </a: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웹사이트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건강기록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(EHR),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모니터링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개인건강기록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(PHR) </a:t>
                      </a: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기반 맞춤형 서비스</a:t>
                      </a: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개인건강기록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(PHR) </a:t>
                      </a:r>
                      <a:endParaRPr lang="en-US" altLang="ko-KR" sz="1100" b="1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기반 맞춤형서비스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IoT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기반 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PHR,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클라우드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빅데이터</a:t>
                      </a:r>
                      <a:r>
                        <a:rPr lang="en-US" altLang="ko-KR" sz="1100" b="1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1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인공지능</a:t>
                      </a:r>
                      <a:endParaRPr lang="ko-KR" altLang="en-US" sz="1100" b="1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45393" marR="45393" marT="12550" marB="1255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962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9512" y="980728"/>
            <a:ext cx="31899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indent="-252000">
              <a:buFont typeface="Wingdings" pitchFamily="2" charset="2"/>
              <a:buChar char="v"/>
            </a:pPr>
            <a:r>
              <a:rPr lang="ko-KR" altLang="en-US" sz="1600" b="1" dirty="0" err="1" smtClean="0">
                <a:solidFill>
                  <a:srgbClr val="0070C0"/>
                </a:solidFill>
              </a:rPr>
              <a:t>헬스케어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트렌드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 변화 및 특징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251520" y="53993"/>
            <a:ext cx="75608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5) 4</a:t>
            </a:r>
            <a:r>
              <a:rPr lang="ko-KR" altLang="en-US" sz="20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차산업혁명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기술과 </a:t>
            </a:r>
            <a:r>
              <a:rPr lang="ko-KR" altLang="en-US" sz="20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헬스케어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트렌드</a:t>
            </a:r>
            <a:endParaRPr lang="ko-KR" altLang="en-US" sz="2000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380312" y="1340768"/>
            <a:ext cx="1584176" cy="482453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067944" y="1412776"/>
            <a:ext cx="1728192" cy="482453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오디오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335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95536" y="836712"/>
            <a:ext cx="69847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>
              <a:buFont typeface="Wingdings" pitchFamily="2" charset="2"/>
              <a:buChar char="v"/>
            </a:pPr>
            <a:r>
              <a:rPr lang="en-US" altLang="ko-KR" sz="1600" b="1" dirty="0" smtClean="0">
                <a:solidFill>
                  <a:srgbClr val="0070C0"/>
                </a:solidFill>
              </a:rPr>
              <a:t>13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대 혁신성장동력분야</a:t>
            </a:r>
            <a:r>
              <a:rPr lang="en-US" altLang="ko-KR" sz="1000" dirty="0" smtClean="0"/>
              <a:t>(​'17.12, ​</a:t>
            </a:r>
            <a:r>
              <a:rPr lang="ko-KR" altLang="en-US" sz="1000" dirty="0" smtClean="0"/>
              <a:t>관계부처합동</a:t>
            </a:r>
            <a:r>
              <a:rPr lang="en-US" altLang="ko-KR" sz="1000" dirty="0" smtClean="0"/>
              <a:t>)</a:t>
            </a:r>
            <a:endParaRPr lang="en-US" altLang="ko-KR" sz="1600" dirty="0" smtClean="0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28084" y="6502442"/>
            <a:ext cx="8116324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출처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과학기술정보통신부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. “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혁신성장을 견인하고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, 4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차 산업혁명 대응을 선도할 구체적인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범부처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 성장동력 분야 확정” 보도자료‘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17.12.26)</a:t>
            </a:r>
            <a:r>
              <a:rPr kumimoji="1" lang="en-US" altLang="ko-KR" sz="105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itchFamily="50" charset="-127"/>
              </a:rPr>
              <a:t>  </a:t>
            </a:r>
            <a:endParaRPr kumimoji="1" lang="en-US" altLang="ko-K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굴림" pitchFamily="50" charset="-127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196752"/>
            <a:ext cx="4972050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251520" y="53993"/>
            <a:ext cx="75608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6)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ICT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와 헬스케어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개인 건강 데이터 활용 개인 맞춤형 건강관리서비스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3284984"/>
            <a:ext cx="3672408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611560" y="3429000"/>
            <a:ext cx="4608512" cy="86409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>
            <a:off x="5220072" y="3717032"/>
            <a:ext cx="216024" cy="21602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6084168" y="3068960"/>
            <a:ext cx="2304256" cy="57606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오디오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312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5" name="_x98151712" descr="EMB00003eb0070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2204864"/>
            <a:ext cx="6696744" cy="3096344"/>
          </a:xfrm>
          <a:prstGeom prst="rect">
            <a:avLst/>
          </a:prstGeom>
          <a:noFill/>
        </p:spPr>
      </p:pic>
      <p:sp>
        <p:nvSpPr>
          <p:cNvPr id="6" name="직사각형 5"/>
          <p:cNvSpPr/>
          <p:nvPr/>
        </p:nvSpPr>
        <p:spPr>
          <a:xfrm>
            <a:off x="971627" y="1409001"/>
            <a:ext cx="36003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52000" indent="-252000">
              <a:buFont typeface="Wingdings" pitchFamily="2" charset="2"/>
              <a:buChar char="v"/>
            </a:pPr>
            <a:r>
              <a:rPr lang="ko-KR" altLang="en-US" sz="1600" b="1" dirty="0" smtClean="0">
                <a:solidFill>
                  <a:srgbClr val="0070C0"/>
                </a:solidFill>
              </a:rPr>
              <a:t>건강증진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활동별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 서비스 제공 주체</a:t>
            </a:r>
            <a:endParaRPr lang="en-US" altLang="ko-KR" sz="1600" b="1" dirty="0" smtClean="0">
              <a:solidFill>
                <a:srgbClr val="0070C0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83568" y="5301208"/>
            <a:ext cx="498944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 smtClean="0"/>
              <a:t>(</a:t>
            </a:r>
            <a:r>
              <a:rPr lang="ko-KR" altLang="en-US" sz="900" dirty="0" smtClean="0"/>
              <a:t>출처</a:t>
            </a:r>
            <a:r>
              <a:rPr lang="en-US" altLang="ko-KR" sz="900" dirty="0" smtClean="0"/>
              <a:t>: LG</a:t>
            </a:r>
            <a:r>
              <a:rPr lang="ko-KR" altLang="en-US" sz="900" dirty="0" smtClean="0"/>
              <a:t>경제연구원</a:t>
            </a:r>
            <a:r>
              <a:rPr lang="en-US" altLang="ko-KR" sz="900" dirty="0" smtClean="0"/>
              <a:t>. “</a:t>
            </a:r>
            <a:r>
              <a:rPr lang="ko-KR" altLang="en-US" sz="900" dirty="0" smtClean="0"/>
              <a:t>건강관리서비스</a:t>
            </a:r>
            <a:r>
              <a:rPr lang="en-US" altLang="ko-KR" sz="900" dirty="0" smtClean="0"/>
              <a:t>, </a:t>
            </a:r>
            <a:r>
              <a:rPr lang="ko-KR" altLang="en-US" sz="900" dirty="0" smtClean="0"/>
              <a:t>시장원리와 제도적 지원 병행 필요”</a:t>
            </a:r>
            <a:r>
              <a:rPr lang="en-US" altLang="ko-KR" sz="900" dirty="0" smtClean="0"/>
              <a:t>, ‘09.10.14)</a:t>
            </a:r>
            <a:endParaRPr lang="ko-KR" altLang="en-US" sz="900" dirty="0"/>
          </a:p>
        </p:txBody>
      </p:sp>
      <p:sp>
        <p:nvSpPr>
          <p:cNvPr id="16" name="타원 15"/>
          <p:cNvSpPr/>
          <p:nvPr/>
        </p:nvSpPr>
        <p:spPr>
          <a:xfrm>
            <a:off x="611560" y="2996952"/>
            <a:ext cx="720080" cy="8640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5076056" y="5908630"/>
            <a:ext cx="3096344" cy="369332"/>
          </a:xfrm>
          <a:prstGeom prst="rect">
            <a:avLst/>
          </a:prstGeom>
          <a:solidFill>
            <a:srgbClr val="CCECFF"/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b="1" i="1" dirty="0" smtClean="0">
                <a:solidFill>
                  <a:srgbClr val="FF0000"/>
                </a:solidFill>
              </a:rPr>
              <a:t>개인 건강관련 데이터 필요</a:t>
            </a:r>
            <a:endParaRPr lang="ko-KR" altLang="en-US" b="1" i="1" dirty="0">
              <a:solidFill>
                <a:srgbClr val="FF0000"/>
              </a:solidFill>
            </a:endParaRPr>
          </a:p>
        </p:txBody>
      </p:sp>
      <p:sp>
        <p:nvSpPr>
          <p:cNvPr id="19" name="오른쪽 화살표 18"/>
          <p:cNvSpPr/>
          <p:nvPr/>
        </p:nvSpPr>
        <p:spPr>
          <a:xfrm rot="16200000">
            <a:off x="6300192" y="5271447"/>
            <a:ext cx="360040" cy="288032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51520" y="53993"/>
            <a:ext cx="75608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6) 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ICT</a:t>
            </a:r>
            <a:r>
              <a:rPr lang="ko-KR" altLang="en-US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와 헬스케어</a:t>
            </a:r>
            <a:r>
              <a:rPr lang="en-US" altLang="ko-KR" sz="20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개인 건강 데이터 활용 개인 맞춤형 건강관리서비스</a:t>
            </a:r>
          </a:p>
        </p:txBody>
      </p:sp>
      <p:sp>
        <p:nvSpPr>
          <p:cNvPr id="14" name="타원 13"/>
          <p:cNvSpPr/>
          <p:nvPr/>
        </p:nvSpPr>
        <p:spPr>
          <a:xfrm>
            <a:off x="1547664" y="3933056"/>
            <a:ext cx="1800200" cy="36004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611560" y="4221088"/>
            <a:ext cx="720080" cy="8640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오디오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179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466725" y="2305050"/>
            <a:ext cx="2209800" cy="261938"/>
          </a:xfrm>
          <a:prstGeom prst="rect">
            <a:avLst/>
          </a:prstGeom>
          <a:solidFill>
            <a:srgbClr val="FFFFFF"/>
          </a:solidFill>
        </p:spPr>
        <p:txBody>
          <a:bodyPr>
            <a:spAutoFit/>
          </a:bodyPr>
          <a:lstStyle/>
          <a:p>
            <a:pPr>
              <a:defRPr/>
            </a:pPr>
            <a:endParaRPr lang="ko-KR" altLang="en-US" sz="11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내용 개체 틀 2"/>
          <p:cNvSpPr txBox="1">
            <a:spLocks/>
          </p:cNvSpPr>
          <p:nvPr/>
        </p:nvSpPr>
        <p:spPr>
          <a:xfrm>
            <a:off x="395536" y="980728"/>
            <a:ext cx="4870376" cy="354360"/>
          </a:xfrm>
          <a:prstGeom prst="rect">
            <a:avLst/>
          </a:prstGeom>
        </p:spPr>
        <p:txBody>
          <a:bodyPr/>
          <a:lstStyle/>
          <a:p>
            <a:pPr marL="252000" marR="0" lvl="0" indent="-2520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lang="ko-KR" altLang="en-US" sz="1600" b="1" dirty="0" err="1" smtClean="0">
                <a:solidFill>
                  <a:srgbClr val="0070C0"/>
                </a:solidFill>
              </a:rPr>
              <a:t>유비쿼터스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 사회의 </a:t>
            </a:r>
            <a:r>
              <a:rPr lang="ko-KR" altLang="en-US" sz="1600" b="1" dirty="0" err="1" smtClean="0">
                <a:solidFill>
                  <a:srgbClr val="0070C0"/>
                </a:solidFill>
              </a:rPr>
              <a:t>유티즌</a:t>
            </a:r>
            <a:endParaRPr lang="en-US" altLang="ko-KR" sz="1600" b="1" dirty="0" smtClean="0">
              <a:solidFill>
                <a:srgbClr val="0070C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7544" y="6381328"/>
            <a:ext cx="43332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출처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이영선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최신정보통신 개론</a:t>
            </a:r>
            <a:r>
              <a:rPr lang="en-US" altLang="ko-KR" sz="1000" dirty="0" smtClean="0"/>
              <a:t>. </a:t>
            </a:r>
            <a:r>
              <a:rPr lang="ko-KR" altLang="en-US" sz="1000" dirty="0" err="1" smtClean="0"/>
              <a:t>유비쿼터스</a:t>
            </a:r>
            <a:r>
              <a:rPr lang="ko-KR" altLang="en-US" sz="1000" dirty="0" smtClean="0"/>
              <a:t> 공간과 정보통신</a:t>
            </a:r>
            <a:r>
              <a:rPr lang="en-US" altLang="ko-KR" sz="1000" dirty="0" smtClean="0"/>
              <a:t>.2011.9.4)</a:t>
            </a:r>
            <a:endParaRPr lang="ko-KR" altLang="en-US" sz="1000" dirty="0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412776"/>
            <a:ext cx="806489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그룹 10"/>
          <p:cNvGrpSpPr/>
          <p:nvPr/>
        </p:nvGrpSpPr>
        <p:grpSpPr>
          <a:xfrm>
            <a:off x="5436096" y="4653136"/>
            <a:ext cx="3528392" cy="648072"/>
            <a:chOff x="4788024" y="1268760"/>
            <a:chExt cx="3528392" cy="648072"/>
          </a:xfrm>
        </p:grpSpPr>
        <p:sp>
          <p:nvSpPr>
            <p:cNvPr id="12" name="타원형 설명선 11"/>
            <p:cNvSpPr/>
            <p:nvPr/>
          </p:nvSpPr>
          <p:spPr>
            <a:xfrm>
              <a:off x="4788024" y="1268760"/>
              <a:ext cx="3528392" cy="648072"/>
            </a:xfrm>
            <a:prstGeom prst="wedgeEllipseCallout">
              <a:avLst>
                <a:gd name="adj1" fmla="val -61681"/>
                <a:gd name="adj2" fmla="val -91554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148064" y="1340768"/>
              <a:ext cx="30963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rgbClr val="C00000"/>
                  </a:solidFill>
                </a:rPr>
                <a:t>내가 섭취한 식품 정보는 어떻게 </a:t>
              </a:r>
              <a:r>
                <a:rPr lang="en-US" altLang="ko-KR" sz="1400" b="1" dirty="0" smtClean="0">
                  <a:solidFill>
                    <a:srgbClr val="C00000"/>
                  </a:solidFill>
                </a:rPr>
                <a:t>?</a:t>
              </a:r>
            </a:p>
            <a:p>
              <a:r>
                <a:rPr lang="ko-KR" altLang="en-US" sz="1400" b="1" dirty="0" smtClean="0">
                  <a:solidFill>
                    <a:srgbClr val="C00000"/>
                  </a:solidFill>
                </a:rPr>
                <a:t>디바이스</a:t>
              </a:r>
              <a:r>
                <a:rPr lang="en-US" altLang="ko-KR" sz="1400" b="1" dirty="0" smtClean="0">
                  <a:solidFill>
                    <a:srgbClr val="C00000"/>
                  </a:solidFill>
                </a:rPr>
                <a:t>?! </a:t>
              </a:r>
              <a:endParaRPr lang="ko-KR" altLang="en-US" sz="14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95536" y="116632"/>
            <a:ext cx="7344816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7) 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유비쿼터스 공간에서 정보통신 기술과 서비스</a:t>
            </a:r>
          </a:p>
        </p:txBody>
      </p:sp>
      <p:pic>
        <p:nvPicPr>
          <p:cNvPr id="5" name="오디오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479"/>
    </mc:Choice>
    <mc:Fallback>
      <p:transition spd="slow" advTm="39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2"/>
          <p:cNvSpPr txBox="1">
            <a:spLocks/>
          </p:cNvSpPr>
          <p:nvPr/>
        </p:nvSpPr>
        <p:spPr>
          <a:xfrm>
            <a:off x="395536" y="980728"/>
            <a:ext cx="4870376" cy="354360"/>
          </a:xfrm>
          <a:prstGeom prst="rect">
            <a:avLst/>
          </a:prstGeom>
        </p:spPr>
        <p:txBody>
          <a:bodyPr/>
          <a:lstStyle/>
          <a:p>
            <a:pPr marL="252000" marR="0" lvl="0" indent="-2520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lang="ko-KR" altLang="en-US" sz="1600" b="1" dirty="0" err="1" smtClean="0">
                <a:solidFill>
                  <a:srgbClr val="0070C0"/>
                </a:solidFill>
              </a:rPr>
              <a:t>유비쿼터스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 공간에서의 도시 형태</a:t>
            </a:r>
            <a:endParaRPr lang="en-US" altLang="ko-KR" sz="1600" b="1" dirty="0" smtClean="0">
              <a:solidFill>
                <a:srgbClr val="0070C0"/>
              </a:solidFill>
            </a:endParaRPr>
          </a:p>
        </p:txBody>
      </p:sp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484784"/>
            <a:ext cx="7639050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51520" y="6495147"/>
            <a:ext cx="43332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출처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이영선</a:t>
            </a:r>
            <a:r>
              <a:rPr lang="en-US" altLang="ko-KR" sz="1000" dirty="0" smtClean="0"/>
              <a:t>. </a:t>
            </a:r>
            <a:r>
              <a:rPr lang="ko-KR" altLang="en-US" sz="1000" dirty="0" smtClean="0"/>
              <a:t>최신정보통신 개론</a:t>
            </a:r>
            <a:r>
              <a:rPr lang="en-US" altLang="ko-KR" sz="1000" dirty="0" smtClean="0"/>
              <a:t>. </a:t>
            </a:r>
            <a:r>
              <a:rPr lang="ko-KR" altLang="en-US" sz="1000" dirty="0" err="1" smtClean="0"/>
              <a:t>유비쿼터스</a:t>
            </a:r>
            <a:r>
              <a:rPr lang="ko-KR" altLang="en-US" sz="1000" dirty="0" smtClean="0"/>
              <a:t> 공간과 정보통신</a:t>
            </a:r>
            <a:r>
              <a:rPr lang="en-US" altLang="ko-KR" sz="1000" dirty="0" smtClean="0"/>
              <a:t>.2011.9.4)</a:t>
            </a:r>
            <a:endParaRPr lang="ko-KR" altLang="en-US" sz="1000" dirty="0"/>
          </a:p>
        </p:txBody>
      </p:sp>
      <p:grpSp>
        <p:nvGrpSpPr>
          <p:cNvPr id="17" name="그룹 16"/>
          <p:cNvGrpSpPr/>
          <p:nvPr/>
        </p:nvGrpSpPr>
        <p:grpSpPr>
          <a:xfrm>
            <a:off x="4932040" y="980728"/>
            <a:ext cx="3528392" cy="648072"/>
            <a:chOff x="5292080" y="1052736"/>
            <a:chExt cx="3528392" cy="648072"/>
          </a:xfrm>
        </p:grpSpPr>
        <p:sp>
          <p:nvSpPr>
            <p:cNvPr id="18" name="타원형 설명선 17"/>
            <p:cNvSpPr/>
            <p:nvPr/>
          </p:nvSpPr>
          <p:spPr>
            <a:xfrm>
              <a:off x="5292080" y="1052736"/>
              <a:ext cx="3528392" cy="648072"/>
            </a:xfrm>
            <a:prstGeom prst="wedgeEllipseCallout">
              <a:avLst>
                <a:gd name="adj1" fmla="val 30875"/>
                <a:gd name="adj2" fmla="val 94174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652120" y="1196752"/>
              <a:ext cx="30963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 smtClean="0">
                  <a:solidFill>
                    <a:srgbClr val="C00000"/>
                  </a:solidFill>
                </a:rPr>
                <a:t>내가 섭취한 식품 정보는 어떻게 </a:t>
              </a:r>
              <a:r>
                <a:rPr lang="en-US" altLang="ko-KR" sz="1400" b="1" dirty="0" smtClean="0">
                  <a:solidFill>
                    <a:srgbClr val="C00000"/>
                  </a:solidFill>
                </a:rPr>
                <a:t>? </a:t>
              </a:r>
              <a:endParaRPr lang="ko-KR" altLang="en-US" sz="1400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5148064" y="6093296"/>
            <a:ext cx="36004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563888" y="4653136"/>
            <a:ext cx="36004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6732240" y="3861048"/>
            <a:ext cx="36004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1907704" y="1988840"/>
            <a:ext cx="36004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7812360" y="1700808"/>
            <a:ext cx="1224136" cy="86177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ko-KR" altLang="en-US" sz="1600" b="1" i="1" dirty="0" smtClean="0">
                <a:solidFill>
                  <a:schemeClr val="bg1"/>
                </a:solidFill>
              </a:rPr>
              <a:t>감지</a:t>
            </a:r>
            <a:r>
              <a:rPr lang="en-US" altLang="ko-KR" sz="1600" b="1" i="1" dirty="0" smtClean="0">
                <a:solidFill>
                  <a:schemeClr val="bg1"/>
                </a:solidFill>
              </a:rPr>
              <a:t>!</a:t>
            </a:r>
          </a:p>
          <a:p>
            <a:r>
              <a:rPr lang="ko-KR" altLang="en-US" sz="1600" b="1" i="1" dirty="0" smtClean="0">
                <a:solidFill>
                  <a:schemeClr val="bg1"/>
                </a:solidFill>
              </a:rPr>
              <a:t>센서</a:t>
            </a:r>
            <a:r>
              <a:rPr lang="en-US" altLang="ko-KR" sz="1600" b="1" i="1" dirty="0" smtClean="0">
                <a:solidFill>
                  <a:schemeClr val="bg1"/>
                </a:solidFill>
              </a:rPr>
              <a:t>!</a:t>
            </a:r>
          </a:p>
          <a:p>
            <a:r>
              <a:rPr lang="ko-KR" altLang="en-US" sz="1600" b="1" i="1" dirty="0" smtClean="0">
                <a:solidFill>
                  <a:schemeClr val="bg1"/>
                </a:solidFill>
              </a:rPr>
              <a:t>디바이스</a:t>
            </a:r>
            <a:r>
              <a:rPr lang="en-US" altLang="ko-KR" sz="1600" b="1" i="1" dirty="0" smtClean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395536" y="116632"/>
            <a:ext cx="7344816" cy="482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7) </a:t>
            </a:r>
            <a:r>
              <a:rPr lang="ko-KR" altLang="en-US" sz="2000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유비쿼터스 공간에서 정보통신 기술과 서비스</a:t>
            </a:r>
          </a:p>
        </p:txBody>
      </p:sp>
      <p:pic>
        <p:nvPicPr>
          <p:cNvPr id="2" name="오디오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337"/>
    </mc:Choice>
    <mc:Fallback>
      <p:transition spd="slow" advTm="34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84140" y="2678955"/>
            <a:ext cx="65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n w="18415" cmpd="sng">
                  <a:noFill/>
                  <a:prstDash val="solid"/>
                </a:ln>
                <a:solidFill>
                  <a:srgbClr val="878181"/>
                </a:solidFill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3200" dirty="0" smtClean="0">
                <a:ln w="18415" cmpd="sng">
                  <a:noFill/>
                  <a:prstDash val="solid"/>
                </a:ln>
                <a:solidFill>
                  <a:srgbClr val="878181"/>
                </a:solidFill>
                <a:latin typeface="HY헤드라인M" pitchFamily="18" charset="-127"/>
                <a:ea typeface="HY헤드라인M" pitchFamily="18" charset="-127"/>
              </a:rPr>
              <a:t>현재의 식품섭취조사</a:t>
            </a:r>
            <a:endParaRPr lang="ko-KR" altLang="en-US" sz="3200" dirty="0">
              <a:ln w="18415" cmpd="sng">
                <a:noFill/>
                <a:prstDash val="solid"/>
              </a:ln>
              <a:solidFill>
                <a:srgbClr val="87818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369017" y="2475233"/>
            <a:ext cx="3308083" cy="136866"/>
            <a:chOff x="345447" y="2368591"/>
            <a:chExt cx="2556249" cy="112058"/>
          </a:xfrm>
        </p:grpSpPr>
        <p:sp>
          <p:nvSpPr>
            <p:cNvPr id="10" name="Parallelogram 18"/>
            <p:cNvSpPr/>
            <p:nvPr/>
          </p:nvSpPr>
          <p:spPr>
            <a:xfrm>
              <a:off x="345447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3" name="Parallelogram 19"/>
            <p:cNvSpPr/>
            <p:nvPr/>
          </p:nvSpPr>
          <p:spPr>
            <a:xfrm>
              <a:off x="983776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4" name="Parallelogram 20"/>
            <p:cNvSpPr/>
            <p:nvPr/>
          </p:nvSpPr>
          <p:spPr>
            <a:xfrm>
              <a:off x="1622105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5" name="Parallelogram 20"/>
            <p:cNvSpPr/>
            <p:nvPr/>
          </p:nvSpPr>
          <p:spPr>
            <a:xfrm>
              <a:off x="2263367" y="2368591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6804247" y="1412776"/>
            <a:ext cx="1680067" cy="2836022"/>
            <a:chOff x="6804247" y="1412776"/>
            <a:chExt cx="1680067" cy="2836022"/>
          </a:xfrm>
        </p:grpSpPr>
        <p:sp>
          <p:nvSpPr>
            <p:cNvPr id="23" name="Rectangle 5"/>
            <p:cNvSpPr/>
            <p:nvPr/>
          </p:nvSpPr>
          <p:spPr>
            <a:xfrm>
              <a:off x="7393909" y="3632499"/>
              <a:ext cx="500742" cy="616299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36" name="Rectangle 6"/>
            <p:cNvSpPr/>
            <p:nvPr/>
          </p:nvSpPr>
          <p:spPr>
            <a:xfrm>
              <a:off x="7393909" y="1412776"/>
              <a:ext cx="500742" cy="616299"/>
            </a:xfrm>
            <a:prstGeom prst="rect">
              <a:avLst/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39" name="Rectangle 8"/>
            <p:cNvSpPr/>
            <p:nvPr/>
          </p:nvSpPr>
          <p:spPr>
            <a:xfrm>
              <a:off x="7393909" y="2149655"/>
              <a:ext cx="500742" cy="616299"/>
            </a:xfrm>
            <a:prstGeom prst="rect">
              <a:avLst/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0" name="Rectangle 72"/>
            <p:cNvSpPr/>
            <p:nvPr/>
          </p:nvSpPr>
          <p:spPr>
            <a:xfrm>
              <a:off x="6804248" y="3632499"/>
              <a:ext cx="500742" cy="616299"/>
            </a:xfrm>
            <a:prstGeom prst="rect">
              <a:avLst/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1" name="Rectangle 73"/>
            <p:cNvSpPr/>
            <p:nvPr/>
          </p:nvSpPr>
          <p:spPr>
            <a:xfrm>
              <a:off x="6804248" y="1412776"/>
              <a:ext cx="500742" cy="616299"/>
            </a:xfrm>
            <a:prstGeom prst="rect">
              <a:avLst/>
            </a:prstGeom>
            <a:solidFill>
              <a:srgbClr val="0156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2" name="Rectangle 74"/>
            <p:cNvSpPr/>
            <p:nvPr/>
          </p:nvSpPr>
          <p:spPr>
            <a:xfrm>
              <a:off x="6804248" y="2149655"/>
              <a:ext cx="500742" cy="616299"/>
            </a:xfrm>
            <a:prstGeom prst="rect">
              <a:avLst/>
            </a:prstGeom>
            <a:solidFill>
              <a:srgbClr val="3890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3" name="Rectangle 76"/>
            <p:cNvSpPr/>
            <p:nvPr/>
          </p:nvSpPr>
          <p:spPr>
            <a:xfrm>
              <a:off x="7983572" y="3632499"/>
              <a:ext cx="500742" cy="61629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4" name="Rectangle 77"/>
            <p:cNvSpPr/>
            <p:nvPr/>
          </p:nvSpPr>
          <p:spPr>
            <a:xfrm>
              <a:off x="7983572" y="1412776"/>
              <a:ext cx="500742" cy="616299"/>
            </a:xfrm>
            <a:prstGeom prst="rect">
              <a:avLst/>
            </a:prstGeom>
            <a:solidFill>
              <a:srgbClr val="0185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5" name="Rectangle 78"/>
            <p:cNvSpPr/>
            <p:nvPr/>
          </p:nvSpPr>
          <p:spPr>
            <a:xfrm>
              <a:off x="7983572" y="2149655"/>
              <a:ext cx="500742" cy="616299"/>
            </a:xfrm>
            <a:prstGeom prst="rect">
              <a:avLst/>
            </a:prstGeom>
            <a:solidFill>
              <a:srgbClr val="7ACC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6" name="Rectangle 80"/>
            <p:cNvSpPr/>
            <p:nvPr/>
          </p:nvSpPr>
          <p:spPr>
            <a:xfrm>
              <a:off x="7393909" y="2885009"/>
              <a:ext cx="500742" cy="616299"/>
            </a:xfrm>
            <a:prstGeom prst="rect">
              <a:avLst/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7" name="Rectangle 82"/>
            <p:cNvSpPr/>
            <p:nvPr/>
          </p:nvSpPr>
          <p:spPr>
            <a:xfrm>
              <a:off x="6804247" y="2885009"/>
              <a:ext cx="500742" cy="616299"/>
            </a:xfrm>
            <a:prstGeom prst="rect">
              <a:avLst/>
            </a:prstGeom>
            <a:solidFill>
              <a:srgbClr val="FE8D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8" name="Rectangle 83"/>
            <p:cNvSpPr/>
            <p:nvPr/>
          </p:nvSpPr>
          <p:spPr>
            <a:xfrm>
              <a:off x="7983572" y="2885009"/>
              <a:ext cx="500742" cy="616299"/>
            </a:xfrm>
            <a:prstGeom prst="rect">
              <a:avLst/>
            </a:prstGeom>
            <a:solidFill>
              <a:srgbClr val="FEBF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</p:grpSp>
      <p:pic>
        <p:nvPicPr>
          <p:cNvPr id="4" name="오디오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8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2"/>
    </mc:Choice>
    <mc:Fallback xmlns="">
      <p:transition spd="slow" advTm="5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292080" y="6381328"/>
            <a:ext cx="30243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i="1" dirty="0" smtClean="0">
                <a:latin typeface="+mn-ea"/>
              </a:rPr>
              <a:t>(</a:t>
            </a:r>
            <a:r>
              <a:rPr lang="ko-KR" altLang="en-US" sz="1000" i="1" dirty="0" smtClean="0">
                <a:latin typeface="+mn-ea"/>
              </a:rPr>
              <a:t>출처</a:t>
            </a:r>
            <a:r>
              <a:rPr lang="en-US" altLang="ko-KR" sz="1000" i="1" dirty="0" smtClean="0">
                <a:latin typeface="+mn-ea"/>
              </a:rPr>
              <a:t>: Food</a:t>
            </a:r>
            <a:r>
              <a:rPr lang="ko-KR" altLang="en-US" sz="1000" i="1" dirty="0" smtClean="0">
                <a:latin typeface="+mn-ea"/>
              </a:rPr>
              <a:t> </a:t>
            </a:r>
            <a:r>
              <a:rPr lang="en-US" altLang="ko-KR" sz="1000" i="1" dirty="0" smtClean="0">
                <a:latin typeface="+mn-ea"/>
              </a:rPr>
              <a:t>&amp; Nutrition research </a:t>
            </a:r>
            <a:r>
              <a:rPr lang="fi-FI" altLang="ko-KR" sz="1000" i="1" dirty="0" smtClean="0">
                <a:latin typeface="+mn-ea"/>
              </a:rPr>
              <a:t>2018;62:1362)</a:t>
            </a:r>
            <a:endParaRPr lang="ko-KR" altLang="en-US" sz="1000" i="1" dirty="0">
              <a:latin typeface="+mn-ea"/>
            </a:endParaRPr>
          </a:p>
        </p:txBody>
      </p:sp>
      <p:grpSp>
        <p:nvGrpSpPr>
          <p:cNvPr id="2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7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6901" y="1144178"/>
            <a:ext cx="4341406" cy="5237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253245" y="47973"/>
            <a:ext cx="8645754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177800" fontAlgn="base" latinLnBrk="1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1) National nutrition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 surveys in EU countries</a:t>
            </a: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36096" y="1231925"/>
            <a:ext cx="3020926" cy="50053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2912533" y="1577219"/>
            <a:ext cx="1107924" cy="251581"/>
          </a:xfrm>
          <a:prstGeom prst="rect">
            <a:avLst/>
          </a:prstGeom>
          <a:noFill/>
          <a:ln w="25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580112" y="764704"/>
            <a:ext cx="17684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solidFill>
                  <a:srgbClr val="0070C0"/>
                </a:solidFill>
              </a:rPr>
              <a:t>유럽 총 </a:t>
            </a:r>
            <a:r>
              <a:rPr lang="en-US" altLang="ko-KR" b="1" dirty="0" smtClean="0">
                <a:solidFill>
                  <a:srgbClr val="0070C0"/>
                </a:solidFill>
              </a:rPr>
              <a:t>53</a:t>
            </a:r>
            <a:r>
              <a:rPr lang="ko-KR" altLang="en-US" b="1" dirty="0" smtClean="0">
                <a:solidFill>
                  <a:srgbClr val="0070C0"/>
                </a:solidFill>
              </a:rPr>
              <a:t>개국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20" name="오디오 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303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63"/>
    </mc:Choice>
    <mc:Fallback>
      <p:transition spd="slow" advTm="10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내용 개체 틀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9512" y="980728"/>
            <a:ext cx="7092280" cy="5230851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27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1196752"/>
            <a:ext cx="7112757" cy="520769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31640" y="1268760"/>
            <a:ext cx="7247096" cy="506423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475656" y="1700808"/>
            <a:ext cx="6882219" cy="464625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403648" y="1700808"/>
            <a:ext cx="6738203" cy="4794066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63688" y="1124744"/>
            <a:ext cx="7272808" cy="5429591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36234" y="945817"/>
            <a:ext cx="8128794" cy="5563557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99592" y="1268760"/>
            <a:ext cx="7771798" cy="531922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691681" y="1556793"/>
            <a:ext cx="6984776" cy="493672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123728" y="1700808"/>
            <a:ext cx="6838676" cy="418541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Title 1"/>
          <p:cNvSpPr txBox="1">
            <a:spLocks/>
          </p:cNvSpPr>
          <p:nvPr/>
        </p:nvSpPr>
        <p:spPr>
          <a:xfrm>
            <a:off x="253245" y="47973"/>
            <a:ext cx="8645754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177800" fontAlgn="base" latinLnBrk="1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1) National nutrition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 surveys in EU countries</a:t>
            </a:r>
          </a:p>
        </p:txBody>
      </p:sp>
      <p:pic>
        <p:nvPicPr>
          <p:cNvPr id="5" name="오디오 4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6723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80"/>
    </mc:Choice>
    <mc:Fallback>
      <p:transition spd="slow" advTm="27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539552" y="6021288"/>
            <a:ext cx="289053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i-FI" altLang="ko-KR" sz="1000" dirty="0" smtClean="0">
                <a:latin typeface="+mn-ea"/>
              </a:rPr>
              <a:t>(</a:t>
            </a:r>
            <a:r>
              <a:rPr lang="ko-KR" altLang="en-US" sz="1000" dirty="0" smtClean="0">
                <a:latin typeface="+mn-ea"/>
              </a:rPr>
              <a:t>출처</a:t>
            </a:r>
            <a:r>
              <a:rPr lang="en-US" altLang="ko-KR" sz="1000" dirty="0" smtClean="0">
                <a:latin typeface="+mn-ea"/>
              </a:rPr>
              <a:t>: </a:t>
            </a:r>
            <a:r>
              <a:rPr lang="fi-FI" altLang="ko-KR" sz="1000" dirty="0" smtClean="0">
                <a:latin typeface="+mn-ea"/>
              </a:rPr>
              <a:t>Asia </a:t>
            </a:r>
            <a:r>
              <a:rPr lang="fi-FI" altLang="ko-KR" sz="1000" dirty="0">
                <a:latin typeface="+mn-ea"/>
              </a:rPr>
              <a:t>Pac J Clin Nutr 2014;23(4):</a:t>
            </a:r>
            <a:r>
              <a:rPr lang="fi-FI" altLang="ko-KR" sz="1000" dirty="0" smtClean="0">
                <a:latin typeface="+mn-ea"/>
              </a:rPr>
              <a:t>514-523)</a:t>
            </a:r>
            <a:endParaRPr lang="ko-KR" altLang="en-US" sz="1000" dirty="0">
              <a:latin typeface="+mn-ea"/>
            </a:endParaRPr>
          </a:p>
        </p:txBody>
      </p:sp>
      <p:grpSp>
        <p:nvGrpSpPr>
          <p:cNvPr id="3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7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itle 1"/>
          <p:cNvSpPr txBox="1">
            <a:spLocks/>
          </p:cNvSpPr>
          <p:nvPr/>
        </p:nvSpPr>
        <p:spPr>
          <a:xfrm>
            <a:off x="245026" y="116632"/>
            <a:ext cx="8645754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177800" fontAlgn="base" latinLnBrk="1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3) National 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nutrition surveys in Asian countries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1484784"/>
            <a:ext cx="5257800" cy="42291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6012160" y="2780928"/>
            <a:ext cx="16578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solidFill>
                  <a:srgbClr val="0070C0"/>
                </a:solidFill>
              </a:rPr>
              <a:t>15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개 아시아 국가 </a:t>
            </a:r>
            <a:endParaRPr lang="ko-KR" altLang="en-US" sz="1400" dirty="0">
              <a:solidFill>
                <a:srgbClr val="0070C0"/>
              </a:solidFill>
            </a:endParaRPr>
          </a:p>
        </p:txBody>
      </p:sp>
      <p:pic>
        <p:nvPicPr>
          <p:cNvPr id="18" name="오디오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59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71"/>
    </mc:Choice>
    <mc:Fallback>
      <p:transition spd="slow" advTm="6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/>
          </p:nvPr>
        </p:nvGraphicFramePr>
        <p:xfrm>
          <a:off x="179512" y="980728"/>
          <a:ext cx="8784977" cy="545529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266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0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7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48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9027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458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Country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Survey title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Survey period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The latest survey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Participants 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Dietary intake (individual)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Cambodia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Demographic and Health Survey (CDHS)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5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Individuals (15-49 y)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Dietary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behavior (micronutrient deficiency)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China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China Health and Nutrition Survey (CHNS)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2 or 3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2009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All individual (≥1 y) and children (&lt;5 y)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3 consecutive days of 24HRs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3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India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National Nutrition Monitoring Bureau (NNMB)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3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2011-2012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All individual (≥1 y)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1 day of 24HR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393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Indonesia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National Social economic Survey (SUSENAS)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Every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year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Household survey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compute average intake of the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household members from the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household food intake data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421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Japan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National Health and Nutrition Survey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Every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year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2012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All individual (≥1 y)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day of semiweighed dietary record</a:t>
                      </a:r>
                      <a:br>
                        <a:rPr lang="en-US" sz="1000" b="1" u="none" strike="noStrike">
                          <a:effectLst/>
                        </a:rPr>
                      </a:br>
                      <a:r>
                        <a:rPr lang="en-US" sz="1000" b="1" u="none" strike="noStrike">
                          <a:effectLst/>
                        </a:rPr>
                        <a:t>(household based)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Malaysia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Malaysian Adult Nutrition Survey (MANS)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Not</a:t>
                      </a:r>
                      <a:br>
                        <a:rPr lang="en-US" sz="1000" b="1" u="none" strike="noStrike">
                          <a:effectLst/>
                        </a:rPr>
                      </a:br>
                      <a:r>
                        <a:rPr lang="en-US" sz="1000" b="1" u="none" strike="noStrike">
                          <a:effectLst/>
                        </a:rPr>
                        <a:t>available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2002-2003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Adults (18-59 y)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err="1">
                          <a:effectLst/>
                        </a:rPr>
                        <a:t>Semiquantitative</a:t>
                      </a:r>
                      <a:r>
                        <a:rPr lang="en-US" sz="1000" b="1" u="none" strike="noStrike" dirty="0">
                          <a:effectLst/>
                        </a:rPr>
                        <a:t/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FFQ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Mongolia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National Nutrition Survey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Every 5 years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>
                          <a:effectLst/>
                        </a:rPr>
                        <a:t>2010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Mothers and children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(6-59 mo)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Dietary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behavior (micronutrient deficiency)</a:t>
                      </a:r>
                      <a:endParaRPr lang="ko-KR" alt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Nepal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Nepal Demographic and Health Survey (NDHS)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5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Individuals (15-49 y)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and children (&lt;5 y)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Dietary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behavior (micronutrient deficiency)</a:t>
                      </a:r>
                      <a:endParaRPr lang="ko-KR" altLang="en-US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218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Pakistan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National Nutrition Survey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10-15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2011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Women (15-49 y),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Children (6-59 mo),</a:t>
                      </a:r>
                      <a:br>
                        <a:rPr lang="en-US" sz="1000" b="1" u="none" strike="noStrike" dirty="0">
                          <a:effectLst/>
                        </a:rPr>
                      </a:br>
                      <a:r>
                        <a:rPr lang="en-US" sz="1000" b="1" u="none" strike="noStrike" dirty="0">
                          <a:effectLst/>
                        </a:rPr>
                        <a:t>and Elderly (&gt;50 y)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1 day of 24HR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43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Philippines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National nutrition survey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5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2008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All individual (≥1 y)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2 nonconsecutive days of 24HRs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43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Singapore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National Nutrition Survey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5 or 6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Adults (18-79 y)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 err="1">
                          <a:effectLst/>
                        </a:rPr>
                        <a:t>Semiquantitative</a:t>
                      </a:r>
                      <a:r>
                        <a:rPr lang="en-US" sz="1000" b="1" u="none" strike="noStrike" dirty="0">
                          <a:effectLst/>
                        </a:rPr>
                        <a:t> FFQ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South Korea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Korea National Health and Nutrition Examination Survey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year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2013-2015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All individual (≥1 y)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1 day of 24HR and FFQ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Taiwan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Nutrition and Health Survey in Taiwan (NAHSIT)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3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2005-2008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Adults (≥19 y) and children (&lt;6 y)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1 day of 24HR and FFQ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977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Thailand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National Food and Nutrition Survey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10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2003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Households with children (&lt;5 y)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Not available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234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Vietnam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General Nutrition Survey (GNS)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Every 10 years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>
                          <a:effectLst/>
                        </a:rPr>
                        <a:t>2009-2010</a:t>
                      </a:r>
                      <a:endParaRPr lang="en-US" altLang="ko-KR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>
                          <a:effectLst/>
                        </a:rPr>
                        <a:t>Mothers and child(&lt;5 y)</a:t>
                      </a:r>
                      <a:endParaRPr lang="en-US" sz="10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u="none" strike="noStrike" dirty="0">
                          <a:effectLst/>
                        </a:rPr>
                        <a:t>1 day of 24HR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0" marR="5710" marT="571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  <p:grpSp>
        <p:nvGrpSpPr>
          <p:cNvPr id="2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7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Title 1"/>
          <p:cNvSpPr txBox="1">
            <a:spLocks/>
          </p:cNvSpPr>
          <p:nvPr/>
        </p:nvSpPr>
        <p:spPr>
          <a:xfrm>
            <a:off x="245026" y="116632"/>
            <a:ext cx="8645754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177800" fontAlgn="base" latinLnBrk="1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3) National 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nutrition surveys in Asian countries</a:t>
            </a:r>
          </a:p>
        </p:txBody>
      </p:sp>
      <p:pic>
        <p:nvPicPr>
          <p:cNvPr id="14" name="오디오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411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88"/>
    </mc:Choice>
    <mc:Fallback>
      <p:transition spd="slow" advTm="11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408258"/>
            <a:ext cx="8083097" cy="4108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23528" y="105540"/>
            <a:ext cx="7344816" cy="4985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800" b="1" dirty="0" smtClean="0">
                <a:solidFill>
                  <a:schemeClr val="bg1"/>
                </a:solidFill>
              </a:rPr>
              <a:t>2) Cross-Continental Comparison of National Food Consumption Survey Methods	</a:t>
            </a:r>
          </a:p>
        </p:txBody>
      </p:sp>
      <p:grpSp>
        <p:nvGrpSpPr>
          <p:cNvPr id="3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13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" name="오디오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23"/>
    </mc:Choice>
    <mc:Fallback>
      <p:transition spd="slow" advTm="9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내용 개체 틀 4"/>
          <p:cNvGraphicFramePr>
            <a:graphicFrameLocks noGrp="1"/>
          </p:cNvGraphicFramePr>
          <p:nvPr>
            <p:ph idx="1"/>
          </p:nvPr>
        </p:nvGraphicFramePr>
        <p:xfrm>
          <a:off x="323528" y="1268761"/>
          <a:ext cx="8429974" cy="479563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44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1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76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39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101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752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u="none" strike="noStrike" dirty="0"/>
                        <a:t>Country 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u="none" strike="noStrike" dirty="0"/>
                        <a:t>Survey title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u="none" strike="noStrike" dirty="0"/>
                        <a:t>years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u="none" strike="noStrike" dirty="0"/>
                        <a:t>Participants 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u="none" strike="noStrike" dirty="0"/>
                        <a:t>Dietary intake (individual)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100" b="1" u="none" strike="noStrike" dirty="0"/>
                        <a:t>Interview aids/software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37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Canada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Canadian Community Health Survey - Nutrition (CCHS)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u="none" strike="noStrike" dirty="0"/>
                        <a:t>2004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 and F, All age categories (&lt;1–71+) 	</a:t>
                      </a:r>
                    </a:p>
                    <a:p>
                      <a:pPr algn="ctr" fontAlgn="ctr"/>
                      <a:endParaRPr lang="ko-KR" altLang="en-US" sz="1100" b="1" u="none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u="none" strike="noStrike" dirty="0" smtClean="0"/>
                        <a:t>24-HDR</a:t>
                      </a:r>
                      <a:r>
                        <a:rPr lang="en-US" altLang="ko-KR" sz="1100" b="1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(children: 6-11 years assisted by parents; &lt;6 years reported by parents)/ FFQ (past year, fruit and vegetables only) 	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CAI software, developed by Statistics Canada (adopted </a:t>
                      </a:r>
                      <a:r>
                        <a:rPr lang="en-US" sz="1100" b="1" u="none" strike="noStrike" dirty="0">
                          <a:solidFill>
                            <a:srgbClr val="FF0000"/>
                          </a:solidFill>
                        </a:rPr>
                        <a:t>from AMPM</a:t>
                      </a:r>
                      <a:r>
                        <a:rPr lang="en-US" sz="1100" b="1" u="none" strike="noStrike" dirty="0"/>
                        <a:t>, USDA)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37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/>
                        <a:t>US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b="1" u="none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National Health and Nutrition Examination Survey (NHANES) 	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u="none" strike="noStrike" dirty="0" smtClean="0"/>
                        <a:t>2009–2010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u="none" strike="noStrike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 and F, All age categories (&lt; 1–80+)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24-HDR (children &lt; 16 years proxy provided information)/ FFQ (past year, 124 items)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CAI software, developed by USDA: Automated Multiple-Pass </a:t>
                      </a:r>
                      <a:r>
                        <a:rPr lang="en-US" sz="1100" b="1" u="none" strike="noStrike" dirty="0" smtClean="0"/>
                        <a:t>Method</a:t>
                      </a:r>
                    </a:p>
                    <a:p>
                      <a:pPr algn="ctr" fontAlgn="ctr"/>
                      <a:r>
                        <a:rPr lang="en-US" sz="1100" b="1" u="none" strike="no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1100" b="1" u="none" strike="noStrike" dirty="0">
                          <a:solidFill>
                            <a:srgbClr val="FF0000"/>
                          </a:solidFill>
                        </a:rPr>
                        <a:t>(AMPM)</a:t>
                      </a:r>
                      <a:endParaRPr lang="en-US" sz="1100" b="1" i="0" u="none" strike="noStrike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79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/>
                        <a:t>Mexico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Mexican Health and Nutrition </a:t>
                      </a:r>
                      <a:r>
                        <a:rPr lang="en-US" sz="1100" b="1" u="none" strike="noStrike" dirty="0" smtClean="0"/>
                        <a:t>Survey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u="none" strike="noStrike" dirty="0"/>
                        <a:t>2005–2006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Children: </a:t>
                      </a:r>
                      <a:r>
                        <a:rPr lang="en-US" altLang="ko-KR" sz="1100" b="1" u="none" strike="noStrike" dirty="0" smtClean="0"/>
                        <a:t>&lt;19,</a:t>
                      </a:r>
                      <a:r>
                        <a:rPr lang="en-US" altLang="ko-KR" sz="1100" b="1" u="none" strike="noStrike" baseline="0" dirty="0" smtClean="0"/>
                        <a:t> </a:t>
                      </a:r>
                      <a:r>
                        <a:rPr lang="en-US" sz="1100" b="1" u="none" strike="noStrike" dirty="0" smtClean="0"/>
                        <a:t>M </a:t>
                      </a:r>
                      <a:r>
                        <a:rPr lang="en-US" sz="1100" b="1" u="none" strike="noStrike" dirty="0"/>
                        <a:t>and F </a:t>
                      </a:r>
                      <a:r>
                        <a:rPr lang="en-US" sz="1100" b="1" u="none" strike="noStrike" dirty="0" smtClean="0"/>
                        <a:t>Adults: ≥</a:t>
                      </a:r>
                      <a:r>
                        <a:rPr lang="en-US" sz="1100" b="1" u="none" strike="noStrike" dirty="0"/>
                        <a:t>19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Semi-quantitative FFQ (past 7 days, 101 foods, 14 food groups)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marL="36000" marR="36000" marT="36000" marB="3600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79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/>
                        <a:t>Brazil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Brazilian Individual Dietary </a:t>
                      </a:r>
                      <a:r>
                        <a:rPr lang="en-US" sz="1100" b="1" u="none" strike="noStrike" dirty="0" smtClean="0"/>
                        <a:t>Survey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u="none" strike="noStrike" dirty="0"/>
                        <a:t>2008–2009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M and F, &gt;10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2-day EDR (non-consecutive on pre-determined days spanning one week)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solidFill>
                            <a:srgbClr val="FF0000"/>
                          </a:solidFill>
                        </a:rPr>
                        <a:t>CAPI</a:t>
                      </a:r>
                      <a:r>
                        <a:rPr lang="en-US" sz="1100" b="1" u="none" strike="noStrike" dirty="0"/>
                        <a:t> software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374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/>
                        <a:t>Australia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National Nutrition Survey (NNS)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u="none" strike="noStrike" dirty="0"/>
                        <a:t>1995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M and F, &gt;2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24-HDR (children: 2-4 years reported by adult; 5-11 yrs assisted by adult)/ FFQ (≥ 12 years/ past year, 107 foods)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Food instruction booklet with types of foods and quantities of 15 food groups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79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/>
                        <a:t>New Zealand</a:t>
                      </a:r>
                      <a:endParaRPr lang="en-US" sz="1100" b="1" i="0" u="none" strike="noStrike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New Zealand Adult Nutrition Survey (NZANS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100" b="1" u="none" strike="noStrike"/>
                        <a:t>2008-2009</a:t>
                      </a:r>
                      <a:endParaRPr lang="en-US" altLang="ko-KR" sz="1100" b="1" i="0" u="none" strike="noStrike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M and F, &gt;15 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/>
                        <a:t>24-HDR/ dietary habits questionnaire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1" u="none" strike="noStrike" dirty="0">
                          <a:solidFill>
                            <a:srgbClr val="FF0000"/>
                          </a:solidFill>
                        </a:rPr>
                        <a:t>CAPI </a:t>
                      </a:r>
                      <a:r>
                        <a:rPr lang="en-US" sz="1100" b="1" u="none" strike="noStrike" dirty="0"/>
                        <a:t>software, LINZ24© (analogous to AMPM, USDA)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36000" marB="3600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3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18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149054" y="691054"/>
            <a:ext cx="80233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600" dirty="0" smtClean="0"/>
              <a:t>대부분 </a:t>
            </a:r>
            <a:r>
              <a:rPr lang="en-US" altLang="ko-KR" sz="1600" dirty="0" smtClean="0"/>
              <a:t>interview software</a:t>
            </a:r>
            <a:r>
              <a:rPr lang="ko-KR" altLang="en-US" sz="1600" dirty="0" smtClean="0"/>
              <a:t>인</a:t>
            </a:r>
            <a:r>
              <a:rPr lang="en-US" altLang="ko-KR" sz="1600" dirty="0" smtClean="0"/>
              <a:t>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CAPI(</a:t>
            </a:r>
            <a:r>
              <a:rPr lang="en-US" altLang="ko-KR" sz="1200" b="1" dirty="0"/>
              <a:t>Computer Assisted Personal </a:t>
            </a:r>
            <a:r>
              <a:rPr lang="en-US" altLang="ko-KR" sz="1200" b="1" dirty="0" smtClean="0"/>
              <a:t>Interviewing</a:t>
            </a:r>
            <a:r>
              <a:rPr lang="en-US" altLang="ko-KR" sz="1600" b="1" dirty="0" smtClean="0"/>
              <a:t>)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시스템</a:t>
            </a:r>
            <a:r>
              <a:rPr lang="ko-KR" altLang="en-US" sz="1600" dirty="0" smtClean="0"/>
              <a:t>을 갖춤</a:t>
            </a:r>
            <a:endParaRPr lang="en-US" altLang="ko-KR" sz="1600" dirty="0" smtClean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23528" y="105540"/>
            <a:ext cx="7344816" cy="4985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800" b="1" dirty="0" smtClean="0">
                <a:solidFill>
                  <a:schemeClr val="bg1"/>
                </a:solidFill>
              </a:rPr>
              <a:t>2) Cross-Continental Comparison of National Food Consumption Survey Methods	</a:t>
            </a:r>
          </a:p>
        </p:txBody>
      </p:sp>
      <p:pic>
        <p:nvPicPr>
          <p:cNvPr id="13" name="오디오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70"/>
    </mc:Choice>
    <mc:Fallback>
      <p:transition spd="slow" advTm="16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323528" y="980728"/>
            <a:ext cx="8429965" cy="2689960"/>
          </a:xfrm>
        </p:spPr>
        <p:txBody>
          <a:bodyPr>
            <a:noAutofit/>
          </a:bodyPr>
          <a:lstStyle/>
          <a:p>
            <a:pPr marL="72000">
              <a:lnSpc>
                <a:spcPct val="150000"/>
              </a:lnSpc>
              <a:spcBef>
                <a:spcPts val="200"/>
              </a:spcBef>
            </a:pPr>
            <a:r>
              <a:rPr lang="en-US" altLang="ko-KR" sz="1400" b="1" dirty="0"/>
              <a:t>NHANES</a:t>
            </a:r>
            <a:r>
              <a:rPr lang="ko-KR" altLang="en-US" sz="1400" b="1" dirty="0"/>
              <a:t>의 </a:t>
            </a:r>
            <a:r>
              <a:rPr lang="ko-KR" altLang="en-US" sz="1400" b="1" dirty="0" smtClean="0"/>
              <a:t>모든 참가자를 </a:t>
            </a:r>
            <a:r>
              <a:rPr lang="ko-KR" altLang="en-US" sz="1400" b="1" dirty="0">
                <a:solidFill>
                  <a:srgbClr val="FF0000"/>
                </a:solidFill>
              </a:rPr>
              <a:t>대상으로 </a:t>
            </a:r>
            <a:r>
              <a:rPr lang="en-US" altLang="ko-KR" sz="1400" b="1" dirty="0">
                <a:solidFill>
                  <a:srgbClr val="FF0000"/>
                </a:solidFill>
              </a:rPr>
              <a:t>24</a:t>
            </a:r>
            <a:r>
              <a:rPr lang="ko-KR" altLang="en-US" sz="1400" b="1" dirty="0">
                <a:solidFill>
                  <a:srgbClr val="FF0000"/>
                </a:solidFill>
              </a:rPr>
              <a:t>시간 회상 인터뷰 포함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sz="1400" b="1" dirty="0"/>
              <a:t>인터뷰는 스페인어와 영어에 능숙하고 훈련된 조사원이 직접 실시</a:t>
            </a:r>
            <a:endParaRPr lang="en-US" altLang="ko-KR" sz="1400" b="1" dirty="0"/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sz="1400" b="1" dirty="0"/>
              <a:t>면접은 </a:t>
            </a:r>
            <a:r>
              <a:rPr lang="ko-KR" altLang="en-US" sz="1400" b="1" dirty="0" err="1" smtClean="0"/>
              <a:t>모바일</a:t>
            </a:r>
            <a:r>
              <a:rPr lang="ko-KR" altLang="en-US" sz="1400" b="1" dirty="0" smtClean="0"/>
              <a:t> 시험 센터</a:t>
            </a:r>
            <a:r>
              <a:rPr lang="en-US" altLang="ko-KR" sz="1400" b="1" dirty="0"/>
              <a:t>(MEC)</a:t>
            </a:r>
            <a:r>
              <a:rPr lang="ko-KR" altLang="en-US" sz="1400" b="1" dirty="0"/>
              <a:t>에서 실시하며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면접대상자가 섭취 한 음식물의 양과 크기를 보고하는데 도움이 되는 도구가 비치됨</a:t>
            </a:r>
            <a:r>
              <a:rPr lang="en-US" altLang="ko-KR" sz="1400" b="1" dirty="0"/>
              <a:t> </a:t>
            </a: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sz="1400" b="1" dirty="0"/>
              <a:t>2</a:t>
            </a:r>
            <a:r>
              <a:rPr lang="ko-KR" altLang="en-US" sz="1400" b="1" dirty="0"/>
              <a:t>일차 회상은 전화로 수집되며 </a:t>
            </a:r>
            <a:r>
              <a:rPr lang="en-US" altLang="ko-KR" sz="1400" b="1" dirty="0"/>
              <a:t>1</a:t>
            </a:r>
            <a:r>
              <a:rPr lang="ko-KR" altLang="en-US" sz="1400" b="1" dirty="0"/>
              <a:t>차 면접조사 </a:t>
            </a:r>
            <a:r>
              <a:rPr lang="en-US" altLang="ko-KR" sz="1400" b="1" dirty="0"/>
              <a:t>3~10</a:t>
            </a:r>
            <a:r>
              <a:rPr lang="ko-KR" altLang="en-US" sz="1400" b="1" dirty="0"/>
              <a:t>일 후에 실시함</a:t>
            </a:r>
            <a:r>
              <a:rPr lang="en-US" altLang="ko-KR" sz="1400" b="1" dirty="0"/>
              <a:t> </a:t>
            </a: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sz="1400" b="1" dirty="0"/>
              <a:t>1</a:t>
            </a:r>
            <a:r>
              <a:rPr lang="ko-KR" altLang="en-US" sz="1400" b="1" dirty="0"/>
              <a:t>차 면접조사 후 대상자들에게 컵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스푼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통치자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음식 모델 소책자가 주어지고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이 소책자에는 </a:t>
            </a:r>
            <a:r>
              <a:rPr lang="en-US" altLang="ko-KR" sz="1400" b="1" dirty="0"/>
              <a:t>MEC</a:t>
            </a:r>
            <a:r>
              <a:rPr lang="ko-KR" altLang="en-US" sz="1400" b="1" dirty="0"/>
              <a:t>에서 제공되는 다양한 측정 가이드의 </a:t>
            </a:r>
            <a:r>
              <a:rPr lang="en-US" altLang="ko-KR" sz="1400" b="1" dirty="0"/>
              <a:t>2</a:t>
            </a:r>
            <a:r>
              <a:rPr lang="ko-KR" altLang="en-US" sz="1400" b="1" dirty="0"/>
              <a:t>차원 도면이 들어있어 </a:t>
            </a:r>
            <a:r>
              <a:rPr lang="en-US" altLang="ko-KR" sz="1400" b="1" dirty="0"/>
              <a:t>2</a:t>
            </a:r>
            <a:r>
              <a:rPr lang="ko-KR" altLang="en-US" sz="1400" b="1" dirty="0"/>
              <a:t>차 전화조사 시 섭취량을 보고 할 때 사용할 수 있음</a:t>
            </a:r>
            <a:r>
              <a:rPr lang="en-US" altLang="ko-KR" sz="1400" b="1" dirty="0"/>
              <a:t>.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50977" y="3855738"/>
            <a:ext cx="2721430" cy="20256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내용 개체 틀 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94774" y="3833478"/>
            <a:ext cx="3278716" cy="207017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9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Title 1"/>
          <p:cNvSpPr txBox="1">
            <a:spLocks/>
          </p:cNvSpPr>
          <p:nvPr/>
        </p:nvSpPr>
        <p:spPr>
          <a:xfrm>
            <a:off x="366901" y="174822"/>
            <a:ext cx="6941403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177800" fontAlgn="base" latinLnBrk="1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4) National Health and Nutrition Examination Survey, 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USA</a:t>
            </a:r>
            <a:endParaRPr lang="ko-KR" altLang="en-US" sz="2000" b="1" dirty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4498" y="3878225"/>
            <a:ext cx="1571845" cy="20031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직사각형 4"/>
          <p:cNvSpPr/>
          <p:nvPr/>
        </p:nvSpPr>
        <p:spPr>
          <a:xfrm>
            <a:off x="435922" y="6231799"/>
            <a:ext cx="8280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/>
              <a:t>https://wwwn.cdc.gov/nchs/nhanes/continuousnhanes/manuals.aspx?BeginYear=2017</a:t>
            </a:r>
          </a:p>
        </p:txBody>
      </p:sp>
      <p:sp>
        <p:nvSpPr>
          <p:cNvPr id="13" name="타원 12"/>
          <p:cNvSpPr/>
          <p:nvPr/>
        </p:nvSpPr>
        <p:spPr>
          <a:xfrm>
            <a:off x="2267744" y="3645024"/>
            <a:ext cx="3600400" cy="266429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오디오 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87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97"/>
    </mc:Choice>
    <mc:Fallback>
      <p:transition spd="slow" advTm="23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2065" y="1086456"/>
            <a:ext cx="5317401" cy="40005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93797" y="3029914"/>
            <a:ext cx="2243138" cy="1296566"/>
          </a:xfrm>
          <a:prstGeom prst="rect">
            <a:avLst/>
          </a:prstGeom>
        </p:spPr>
      </p:pic>
      <p:pic>
        <p:nvPicPr>
          <p:cNvPr id="5" name="내용 개체 틀 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31750" y="2528207"/>
            <a:ext cx="2336006" cy="173859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31750" y="4394221"/>
            <a:ext cx="2336006" cy="1744674"/>
          </a:xfrm>
          <a:prstGeom prst="rect">
            <a:avLst/>
          </a:prstGeom>
        </p:spPr>
      </p:pic>
      <p:grpSp>
        <p:nvGrpSpPr>
          <p:cNvPr id="4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8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Title 1"/>
          <p:cNvSpPr txBox="1">
            <a:spLocks/>
          </p:cNvSpPr>
          <p:nvPr/>
        </p:nvSpPr>
        <p:spPr>
          <a:xfrm>
            <a:off x="366901" y="174822"/>
            <a:ext cx="4493131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177800" fontAlgn="base" latinLnBrk="1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5) Australian Health Survey, 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Australia</a:t>
            </a:r>
            <a:endParaRPr lang="ko-KR" altLang="en-US" sz="2000" b="1" dirty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  <a:cs typeface="+mn-c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94612" y="6256168"/>
            <a:ext cx="31045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/>
              <a:t>http://www.health.gov.au/nutritionmonitoring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6458857" y="2922210"/>
            <a:ext cx="2017486" cy="261257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5868144" y="4581128"/>
            <a:ext cx="3096344" cy="19442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오디오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8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42"/>
    </mc:Choice>
    <mc:Fallback>
      <p:transition spd="slow" advTm="165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66900" y="1010302"/>
            <a:ext cx="8351347" cy="32635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1350" dirty="0"/>
              <a:t>Food consumption data were gathered using a repeated </a:t>
            </a:r>
            <a:r>
              <a:rPr lang="en-US" altLang="ko-KR" sz="1350" b="1" dirty="0">
                <a:solidFill>
                  <a:schemeClr val="accent1">
                    <a:lumMod val="50000"/>
                  </a:schemeClr>
                </a:solidFill>
              </a:rPr>
              <a:t>24-hour recall </a:t>
            </a:r>
            <a:r>
              <a:rPr lang="en-US" altLang="ko-KR" sz="1350" dirty="0"/>
              <a:t>in combination with a written </a:t>
            </a:r>
            <a:r>
              <a:rPr lang="en-US" altLang="ko-KR" sz="1350" b="1" dirty="0">
                <a:solidFill>
                  <a:schemeClr val="accent1">
                    <a:lumMod val="50000"/>
                  </a:schemeClr>
                </a:solidFill>
              </a:rPr>
              <a:t>Food Frequency Questionnaire</a:t>
            </a:r>
          </a:p>
          <a:p>
            <a:r>
              <a:rPr lang="en-US" altLang="ko-KR" sz="1350" dirty="0" err="1"/>
              <a:t>GloboDiet</a:t>
            </a:r>
            <a:r>
              <a:rPr lang="en-US" altLang="ko-KR" sz="1350" dirty="0"/>
              <a:t>(former EPIC-Soft) is a </a:t>
            </a:r>
            <a:r>
              <a:rPr lang="en-US" altLang="ko-KR" sz="1350" dirty="0" smtClean="0"/>
              <a:t>computeri</a:t>
            </a:r>
            <a:r>
              <a:rPr lang="en-US" altLang="ko-KR" sz="1350" dirty="0"/>
              <a:t>z</a:t>
            </a:r>
            <a:r>
              <a:rPr lang="en-US" altLang="ko-KR" sz="1350" dirty="0" smtClean="0"/>
              <a:t>ed </a:t>
            </a:r>
            <a:r>
              <a:rPr lang="en-US" altLang="ko-KR" sz="1350" dirty="0"/>
              <a:t>24-hour recall program</a:t>
            </a:r>
          </a:p>
          <a:p>
            <a:endParaRPr lang="en-US" altLang="ko-KR" sz="1350" dirty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3662" y="1940887"/>
            <a:ext cx="6791118" cy="32311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4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6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itle 1"/>
          <p:cNvSpPr txBox="1">
            <a:spLocks/>
          </p:cNvSpPr>
          <p:nvPr/>
        </p:nvSpPr>
        <p:spPr>
          <a:xfrm>
            <a:off x="366901" y="174823"/>
            <a:ext cx="6941403" cy="461665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-177800" fontAlgn="base" latinLnBrk="1">
              <a:lnSpc>
                <a:spcPct val="150000"/>
              </a:lnSpc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6) Belgian 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  <a:cs typeface="+mn-cs"/>
              </a:rPr>
              <a:t>national food consumption survey(BNFCS) 2014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42711" y="6329217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1200" dirty="0" smtClean="0"/>
              <a:t>https</a:t>
            </a:r>
            <a:r>
              <a:rPr lang="ko-KR" altLang="en-US" sz="1200" dirty="0"/>
              <a:t>://fcs.wiv-isp.be/SitePages/Home.aspx</a:t>
            </a: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1520" y="2924944"/>
            <a:ext cx="4602826" cy="261440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1" name="그룹 16"/>
          <p:cNvGrpSpPr/>
          <p:nvPr/>
        </p:nvGrpSpPr>
        <p:grpSpPr>
          <a:xfrm>
            <a:off x="3203848" y="3789040"/>
            <a:ext cx="5812537" cy="2656734"/>
            <a:chOff x="3767588" y="2720930"/>
            <a:chExt cx="7750049" cy="3542312"/>
          </a:xfrm>
        </p:grpSpPr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828842" y="2720930"/>
              <a:ext cx="2688795" cy="354231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67588" y="2720930"/>
              <a:ext cx="4950226" cy="354231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15" name="타원 14"/>
          <p:cNvSpPr/>
          <p:nvPr/>
        </p:nvSpPr>
        <p:spPr>
          <a:xfrm>
            <a:off x="2771800" y="3573016"/>
            <a:ext cx="4392488" cy="2736304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오디오 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40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14"/>
    </mc:Choice>
    <mc:Fallback>
      <p:transition spd="slow" advTm="328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15976" y="2700209"/>
            <a:ext cx="65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n w="18415" cmpd="sng">
                  <a:noFill/>
                  <a:prstDash val="solid"/>
                </a:ln>
                <a:solidFill>
                  <a:srgbClr val="878181"/>
                </a:solidFill>
                <a:latin typeface="HY헤드라인M" pitchFamily="18" charset="-127"/>
                <a:ea typeface="HY헤드라인M" pitchFamily="18" charset="-127"/>
              </a:rPr>
              <a:t>3. IT</a:t>
            </a:r>
            <a:r>
              <a:rPr lang="ko-KR" altLang="en-US" sz="3200" dirty="0" smtClean="0">
                <a:ln w="18415" cmpd="sng">
                  <a:noFill/>
                  <a:prstDash val="solid"/>
                </a:ln>
                <a:solidFill>
                  <a:srgbClr val="878181"/>
                </a:solidFill>
                <a:latin typeface="HY헤드라인M" pitchFamily="18" charset="-127"/>
                <a:ea typeface="HY헤드라인M" pitchFamily="18" charset="-127"/>
              </a:rPr>
              <a:t>기반 식품섭취조사</a:t>
            </a:r>
            <a:endParaRPr lang="ko-KR" altLang="en-US" sz="3200" dirty="0">
              <a:ln w="18415" cmpd="sng">
                <a:noFill/>
                <a:prstDash val="solid"/>
              </a:ln>
              <a:solidFill>
                <a:srgbClr val="87818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369017" y="2475233"/>
            <a:ext cx="3308083" cy="136866"/>
            <a:chOff x="345447" y="2368591"/>
            <a:chExt cx="2556249" cy="112058"/>
          </a:xfrm>
        </p:grpSpPr>
        <p:sp>
          <p:nvSpPr>
            <p:cNvPr id="10" name="Parallelogram 18"/>
            <p:cNvSpPr/>
            <p:nvPr/>
          </p:nvSpPr>
          <p:spPr>
            <a:xfrm>
              <a:off x="345447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3" name="Parallelogram 19"/>
            <p:cNvSpPr/>
            <p:nvPr/>
          </p:nvSpPr>
          <p:spPr>
            <a:xfrm>
              <a:off x="983776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4" name="Parallelogram 20"/>
            <p:cNvSpPr/>
            <p:nvPr/>
          </p:nvSpPr>
          <p:spPr>
            <a:xfrm>
              <a:off x="1622105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5" name="Parallelogram 20"/>
            <p:cNvSpPr/>
            <p:nvPr/>
          </p:nvSpPr>
          <p:spPr>
            <a:xfrm>
              <a:off x="2263367" y="2368591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6804247" y="1412776"/>
            <a:ext cx="1680067" cy="2836022"/>
            <a:chOff x="6804247" y="1412776"/>
            <a:chExt cx="1680067" cy="2836022"/>
          </a:xfrm>
        </p:grpSpPr>
        <p:sp>
          <p:nvSpPr>
            <p:cNvPr id="37" name="Rectangle 5"/>
            <p:cNvSpPr/>
            <p:nvPr/>
          </p:nvSpPr>
          <p:spPr>
            <a:xfrm>
              <a:off x="7393909" y="3632499"/>
              <a:ext cx="500742" cy="616299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38" name="Rectangle 6"/>
            <p:cNvSpPr/>
            <p:nvPr/>
          </p:nvSpPr>
          <p:spPr>
            <a:xfrm>
              <a:off x="7393909" y="1412776"/>
              <a:ext cx="500742" cy="616299"/>
            </a:xfrm>
            <a:prstGeom prst="rect">
              <a:avLst/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39" name="Rectangle 8"/>
            <p:cNvSpPr/>
            <p:nvPr/>
          </p:nvSpPr>
          <p:spPr>
            <a:xfrm>
              <a:off x="7393909" y="2149655"/>
              <a:ext cx="500742" cy="616299"/>
            </a:xfrm>
            <a:prstGeom prst="rect">
              <a:avLst/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2" name="Rectangle 72"/>
            <p:cNvSpPr/>
            <p:nvPr/>
          </p:nvSpPr>
          <p:spPr>
            <a:xfrm>
              <a:off x="6804248" y="3632499"/>
              <a:ext cx="500742" cy="616299"/>
            </a:xfrm>
            <a:prstGeom prst="rect">
              <a:avLst/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3" name="Rectangle 73"/>
            <p:cNvSpPr/>
            <p:nvPr/>
          </p:nvSpPr>
          <p:spPr>
            <a:xfrm>
              <a:off x="6804248" y="1412776"/>
              <a:ext cx="500742" cy="616299"/>
            </a:xfrm>
            <a:prstGeom prst="rect">
              <a:avLst/>
            </a:prstGeom>
            <a:solidFill>
              <a:srgbClr val="0156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4" name="Rectangle 74"/>
            <p:cNvSpPr/>
            <p:nvPr/>
          </p:nvSpPr>
          <p:spPr>
            <a:xfrm>
              <a:off x="6804248" y="2149655"/>
              <a:ext cx="500742" cy="616299"/>
            </a:xfrm>
            <a:prstGeom prst="rect">
              <a:avLst/>
            </a:prstGeom>
            <a:solidFill>
              <a:srgbClr val="3890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5" name="Rectangle 76"/>
            <p:cNvSpPr/>
            <p:nvPr/>
          </p:nvSpPr>
          <p:spPr>
            <a:xfrm>
              <a:off x="7983572" y="3632499"/>
              <a:ext cx="500742" cy="61629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6" name="Rectangle 77"/>
            <p:cNvSpPr/>
            <p:nvPr/>
          </p:nvSpPr>
          <p:spPr>
            <a:xfrm>
              <a:off x="7983572" y="1412776"/>
              <a:ext cx="500742" cy="616299"/>
            </a:xfrm>
            <a:prstGeom prst="rect">
              <a:avLst/>
            </a:prstGeom>
            <a:solidFill>
              <a:srgbClr val="0185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7" name="Rectangle 78"/>
            <p:cNvSpPr/>
            <p:nvPr/>
          </p:nvSpPr>
          <p:spPr>
            <a:xfrm>
              <a:off x="7983572" y="2149655"/>
              <a:ext cx="500742" cy="616299"/>
            </a:xfrm>
            <a:prstGeom prst="rect">
              <a:avLst/>
            </a:prstGeom>
            <a:solidFill>
              <a:srgbClr val="7ACC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8" name="Rectangle 80"/>
            <p:cNvSpPr/>
            <p:nvPr/>
          </p:nvSpPr>
          <p:spPr>
            <a:xfrm>
              <a:off x="7393909" y="2885009"/>
              <a:ext cx="500742" cy="616299"/>
            </a:xfrm>
            <a:prstGeom prst="rect">
              <a:avLst/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9" name="Rectangle 82"/>
            <p:cNvSpPr/>
            <p:nvPr/>
          </p:nvSpPr>
          <p:spPr>
            <a:xfrm>
              <a:off x="6804247" y="2885009"/>
              <a:ext cx="500742" cy="616299"/>
            </a:xfrm>
            <a:prstGeom prst="rect">
              <a:avLst/>
            </a:prstGeom>
            <a:solidFill>
              <a:srgbClr val="FE8D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50" name="Rectangle 83"/>
            <p:cNvSpPr/>
            <p:nvPr/>
          </p:nvSpPr>
          <p:spPr>
            <a:xfrm>
              <a:off x="7983572" y="2885009"/>
              <a:ext cx="500742" cy="616299"/>
            </a:xfrm>
            <a:prstGeom prst="rect">
              <a:avLst/>
            </a:prstGeom>
            <a:solidFill>
              <a:srgbClr val="FEBF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</p:grpSp>
      <p:pic>
        <p:nvPicPr>
          <p:cNvPr id="4" name="오디오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6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75"/>
    </mc:Choice>
    <mc:Fallback>
      <p:transition spd="slow" advTm="8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395536" y="1124744"/>
            <a:ext cx="3015569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5"/>
              </a:buBlip>
              <a:tabLst>
                <a:tab pos="361950" algn="l"/>
              </a:tabLst>
              <a:defRPr/>
            </a:pPr>
            <a:r>
              <a:rPr lang="ko-KR" altLang="en-US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휴대폰 기반 다이어트 </a:t>
            </a:r>
            <a:r>
              <a:rPr lang="ko-KR" altLang="en-US" sz="1600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앱</a:t>
            </a: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</a:t>
            </a:r>
            <a:r>
              <a:rPr lang="ko-KR" altLang="en-US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예</a:t>
            </a: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</a:t>
            </a:r>
            <a:r>
              <a:rPr lang="ko-KR" altLang="en-US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</a:p>
        </p:txBody>
      </p:sp>
      <p:sp>
        <p:nvSpPr>
          <p:cNvPr id="12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324036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1) IT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기반 개인 식품섭취조사  방법 </a:t>
            </a:r>
          </a:p>
        </p:txBody>
      </p:sp>
      <p:sp>
        <p:nvSpPr>
          <p:cNvPr id="79874" name="AutoShape 2" descr="다이어트 앱에 대한 이미지 검색결과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798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1556792"/>
            <a:ext cx="2428875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9878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4365104"/>
            <a:ext cx="2448272" cy="2153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9879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4437112"/>
            <a:ext cx="29523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9552" y="1628800"/>
            <a:ext cx="2160240" cy="242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4221088"/>
            <a:ext cx="2160240" cy="2177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31840" y="1628800"/>
            <a:ext cx="2808312" cy="246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오디오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224"/>
    </mc:Choice>
    <mc:Fallback>
      <p:transition spd="slow" advTm="272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4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230905"/>
              </p:ext>
            </p:extLst>
          </p:nvPr>
        </p:nvGraphicFramePr>
        <p:xfrm>
          <a:off x="395536" y="1268760"/>
          <a:ext cx="8192899" cy="2121408"/>
        </p:xfrm>
        <a:graphic>
          <a:graphicData uri="http://schemas.openxmlformats.org/drawingml/2006/table">
            <a:tbl>
              <a:tblPr/>
              <a:tblGrid>
                <a:gridCol w="1162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145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6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97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4696">
                <a:tc>
                  <a:txBody>
                    <a:bodyPr/>
                    <a:lstStyle/>
                    <a:p>
                      <a:pPr marL="125730" indent="-635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제품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5730" indent="-635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기술적 특성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5730" indent="-635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제공 정보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5730" indent="-635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개발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TADA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스마트폰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음식사진 전송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영양소 및 칼로리 정보 수신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Kurz</a:t>
                      </a: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Purdue Technology Center 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FoodWiz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바코드 스캐닝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알러지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정보 제공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Food Angels UK Ltd.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Calorie count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음성 활성화 및 바코드 스캐닝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nutrition facts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제공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CalorieCount.com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Fooducate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바코드스캐닝 및 입력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알러지 알람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Fooducate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366901" y="707709"/>
            <a:ext cx="2103460" cy="506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algn="ctr" fontAlgn="base" latinLnBrk="0">
              <a:lnSpc>
                <a:spcPct val="200000"/>
              </a:lnSpc>
              <a:spcBef>
                <a:spcPts val="0"/>
              </a:spcBef>
              <a:spcAft>
                <a:spcPts val="500"/>
              </a:spcAft>
            </a:pPr>
            <a:r>
              <a:rPr lang="ko-KR" altLang="en-US" sz="1600" b="1" kern="0" dirty="0" err="1">
                <a:solidFill>
                  <a:srgbClr val="0070C0"/>
                </a:solidFill>
                <a:latin typeface="+mn-ea"/>
              </a:rPr>
              <a:t>모바일</a:t>
            </a:r>
            <a:r>
              <a:rPr lang="ko-KR" altLang="en-US" sz="1600" b="1" kern="0" dirty="0">
                <a:solidFill>
                  <a:srgbClr val="0070C0"/>
                </a:solidFill>
                <a:latin typeface="+mn-ea"/>
              </a:rPr>
              <a:t> 어플리케이션</a:t>
            </a:r>
            <a:endParaRPr lang="ko-KR" altLang="en-US" sz="1400" kern="0" spc="0" dirty="0">
              <a:solidFill>
                <a:srgbClr val="0070C0"/>
              </a:solidFill>
              <a:effectLst/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6901" y="3354691"/>
            <a:ext cx="2736647" cy="506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 latinLnBrk="0">
              <a:lnSpc>
                <a:spcPct val="200000"/>
              </a:lnSpc>
              <a:spcAft>
                <a:spcPts val="500"/>
              </a:spcAft>
            </a:pPr>
            <a:r>
              <a:rPr lang="ko-KR" altLang="en-US" sz="1600" b="1" kern="0" dirty="0" smtClean="0">
                <a:solidFill>
                  <a:srgbClr val="0070C0"/>
                </a:solidFill>
                <a:latin typeface="+mn-ea"/>
              </a:rPr>
              <a:t>어플리케이션 </a:t>
            </a:r>
            <a:r>
              <a:rPr lang="en-US" altLang="ko-KR" sz="1600" b="1" kern="0" dirty="0" smtClean="0">
                <a:solidFill>
                  <a:srgbClr val="0070C0"/>
                </a:solidFill>
                <a:latin typeface="+mn-ea"/>
              </a:rPr>
              <a:t>DB </a:t>
            </a:r>
            <a:r>
              <a:rPr lang="ko-KR" altLang="en-US" sz="1600" b="1" kern="0" dirty="0">
                <a:solidFill>
                  <a:srgbClr val="0070C0"/>
                </a:solidFill>
                <a:latin typeface="+mn-ea"/>
              </a:rPr>
              <a:t>보유 현황</a:t>
            </a: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20407"/>
              </p:ext>
            </p:extLst>
          </p:nvPr>
        </p:nvGraphicFramePr>
        <p:xfrm>
          <a:off x="403190" y="3910103"/>
          <a:ext cx="8192899" cy="2217287"/>
        </p:xfrm>
        <a:graphic>
          <a:graphicData uri="http://schemas.openxmlformats.org/drawingml/2006/table">
            <a:tbl>
              <a:tblPr/>
              <a:tblGrid>
                <a:gridCol w="16839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27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11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4659">
                <a:tc>
                  <a:txBody>
                    <a:bodyPr/>
                    <a:lstStyle/>
                    <a:p>
                      <a:pPr marL="125730" indent="-635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제품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5730" indent="-635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기술적 특성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25730" indent="-6350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개발회사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361">
                <a:tc>
                  <a:txBody>
                    <a:bodyPr/>
                    <a:lstStyle/>
                    <a:p>
                      <a:pPr marL="63500" marR="0" lvl="0" indent="-6350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MyNetDiary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679,000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건 데이터베이스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영양사에 의한 커뮤니티 지원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MyNetDiary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489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SparkPeople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2,000,000 food entries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SparkPeople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3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Noom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diiet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Coach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300,000-item food database,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개인 맞춤 </a:t>
                      </a:r>
                      <a:r>
                        <a:rPr lang="ko-KR" altLang="en-US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코칭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413" indent="-125413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Noom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inc.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489"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Nutrition Menu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미국과 캐나다 레스토랑의 메뉴와 식품에 대한 영양정보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shroomies.com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3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WeightWatchers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413" marR="0" lvl="0" indent="-125413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30,000 restaurant meals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5413" marR="0" lvl="0" indent="-125413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WeightWatchers.com, Inc.</a:t>
                      </a: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050" name="_x230833136" descr="EMB00005d8c253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708920"/>
            <a:ext cx="4704092" cy="35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324036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2)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현황 </a:t>
            </a:r>
          </a:p>
        </p:txBody>
      </p:sp>
      <p:pic>
        <p:nvPicPr>
          <p:cNvPr id="29" name="오디오 2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1976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978"/>
    </mc:Choice>
    <mc:Fallback>
      <p:transition spd="slow" advTm="329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684293"/>
              </p:ext>
            </p:extLst>
          </p:nvPr>
        </p:nvGraphicFramePr>
        <p:xfrm>
          <a:off x="323528" y="1412776"/>
          <a:ext cx="8568953" cy="33142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85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76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442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72997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디바이스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1200" dirty="0" smtClean="0">
                          <a:gradFill>
                            <a:gsLst>
                              <a:gs pos="0">
                                <a:schemeClr val="tx1">
                                  <a:lumMod val="75000"/>
                                  <a:lumOff val="25000"/>
                                </a:schemeClr>
                              </a:gs>
                              <a:gs pos="100000">
                                <a:schemeClr val="tx1">
                                  <a:lumMod val="85000"/>
                                  <a:lumOff val="15000"/>
                                </a:schemeClr>
                              </a:gs>
                            </a:gsLst>
                            <a:lin ang="5400000" scaled="1"/>
                          </a:gradFill>
                          <a:latin typeface="+mn-ea"/>
                          <a:ea typeface="+mn-ea"/>
                          <a:cs typeface="+mn-cs"/>
                          <a:sym typeface="Wingdings 3" pitchFamily="18" charset="2"/>
                        </a:rPr>
                        <a:t>기능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1200" dirty="0" err="1" smtClean="0">
                          <a:sym typeface="Wingdings 3" pitchFamily="18" charset="2"/>
                        </a:rPr>
                        <a:t>휴대성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칼로리측정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SNS</a:t>
                      </a: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연동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소비자가격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개발회사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3621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Prep pad</a:t>
                      </a:r>
                    </a:p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(</a:t>
                      </a: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미국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)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0" spc="0" baseline="0" dirty="0" smtClean="0">
                          <a:effectLst/>
                        </a:rPr>
                        <a:t>칼로리와 영양소 함량을 제공해주는 </a:t>
                      </a:r>
                      <a:r>
                        <a:rPr lang="ko-KR" altLang="en-US" sz="1100" b="1" i="1" kern="0" spc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스마트 도마</a:t>
                      </a:r>
                      <a:endParaRPr lang="ko-KR" altLang="en-US" sz="1100" b="1" i="1" kern="0" spc="0" baseline="0" dirty="0" smtClean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X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sym typeface="Wingdings 3" pitchFamily="18" charset="2"/>
                      </a:endParaRPr>
                    </a:p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$150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Google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3621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err="1" smtClean="0">
                          <a:sym typeface="Wingdings 3" pitchFamily="18" charset="2"/>
                        </a:rPr>
                        <a:t>SiTU</a:t>
                      </a:r>
                      <a:endParaRPr lang="en-US" altLang="ko-KR" sz="1100" b="1" i="1" kern="1200" dirty="0" smtClean="0">
                        <a:sym typeface="Wingdings 3" pitchFamily="18" charset="2"/>
                      </a:endParaRPr>
                    </a:p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(</a:t>
                      </a: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영국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)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0" spc="0" baseline="0" dirty="0" smtClean="0">
                          <a:effectLst/>
                        </a:rPr>
                        <a:t>칼로리와 영양소 함량을 제공해주는 </a:t>
                      </a:r>
                      <a:r>
                        <a:rPr lang="ko-KR" altLang="en-US" sz="1100" b="1" i="1" kern="0" spc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스마트 저울</a:t>
                      </a:r>
                      <a:endParaRPr lang="ko-KR" altLang="en-US" sz="1100" b="1" i="1" kern="0" spc="0" baseline="0" dirty="0" smtClean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X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$113</a:t>
                      </a:r>
                      <a:endParaRPr lang="ko-KR" altLang="en-US" sz="1100" b="1" i="1" kern="12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Michael </a:t>
                      </a:r>
                      <a:r>
                        <a:rPr lang="en-US" altLang="ko-KR" sz="1100" b="1" i="1" kern="1200" dirty="0" err="1" smtClean="0">
                          <a:sym typeface="Wingdings 3" pitchFamily="18" charset="2"/>
                        </a:rPr>
                        <a:t>Grothaus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 </a:t>
                      </a:r>
                      <a:endParaRPr lang="en-US" altLang="ko-KR" sz="1100" b="1" i="1" kern="1200" dirty="0" smtClean="0">
                        <a:sym typeface="Wingdings 3" pitchFamily="18" charset="2"/>
                      </a:endParaRPr>
                    </a:p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(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a former Apple employee</a:t>
                      </a:r>
                      <a:r>
                        <a:rPr lang="en-US" altLang="ko-KR" sz="1100" b="1" i="1" dirty="0" smtClean="0"/>
                        <a:t>)</a:t>
                      </a:r>
                      <a:endParaRPr lang="ko-KR" altLang="en-US" sz="1100" b="1" i="1" kern="12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334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SCIO</a:t>
                      </a:r>
                    </a:p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(</a:t>
                      </a: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이스라엘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)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 baseline="0" dirty="0" smtClean="0">
                          <a:effectLst/>
                        </a:rPr>
                        <a:t>휴대용 분자센서</a:t>
                      </a:r>
                      <a:r>
                        <a:rPr lang="en-US" altLang="ko-KR" sz="1100" b="1" i="1" kern="0" spc="0" baseline="0" dirty="0" smtClean="0">
                          <a:effectLst/>
                        </a:rPr>
                        <a:t>, 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물질을 </a:t>
                      </a:r>
                      <a:r>
                        <a:rPr lang="ko-KR" altLang="en-US" sz="1100" b="1" i="1" kern="0" spc="0" baseline="0" dirty="0" err="1" smtClean="0">
                          <a:effectLst/>
                        </a:rPr>
                        <a:t>스캔하여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 화학정보를 알아 내는 </a:t>
                      </a:r>
                      <a:r>
                        <a:rPr lang="ko-KR" altLang="en-US" sz="1100" b="1" i="1" kern="0" spc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스마트센서</a:t>
                      </a:r>
                      <a:endParaRPr lang="ko-KR" altLang="en-US" sz="1100" b="1" i="1" kern="0" spc="0" baseline="0" dirty="0" smtClean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x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$249</a:t>
                      </a:r>
                      <a:endParaRPr lang="ko-KR" altLang="en-US" sz="1100" b="1" i="1" kern="12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Consumer Physics Inc</a:t>
                      </a:r>
                      <a:endParaRPr lang="ko-KR" altLang="en-US" sz="1100" b="1" i="1" kern="12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3621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err="1" smtClean="0">
                          <a:sym typeface="Wingdings 3" pitchFamily="18" charset="2"/>
                        </a:rPr>
                        <a:t>GoBe</a:t>
                      </a:r>
                      <a:endParaRPr lang="en-US" altLang="ko-KR" sz="1100" b="1" i="1" kern="1200" dirty="0" smtClean="0">
                        <a:sym typeface="Wingdings 3" pitchFamily="18" charset="2"/>
                      </a:endParaRPr>
                    </a:p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(</a:t>
                      </a: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러시아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)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1" kern="0" spc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피부를 통해 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칼로리섭취를 자동으로 측정</a:t>
                      </a:r>
                      <a:endParaRPr lang="ko-KR" altLang="en-US" sz="1100" b="1" i="1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$299.</a:t>
                      </a:r>
                      <a:r>
                        <a:rPr lang="en-US" altLang="ko-KR" sz="1100" b="1" i="1" kern="1200" baseline="30000" dirty="0" smtClean="0">
                          <a:sym typeface="Wingdings 3" pitchFamily="18" charset="2"/>
                        </a:rPr>
                        <a:t>99</a:t>
                      </a:r>
                      <a:endParaRPr lang="ko-KR" altLang="en-US" sz="1100" b="1" i="1" kern="1200" baseline="300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err="1" smtClean="0">
                          <a:sym typeface="Wingdings 3" pitchFamily="18" charset="2"/>
                        </a:rPr>
                        <a:t>HealBe</a:t>
                      </a:r>
                      <a:endParaRPr lang="ko-KR" altLang="en-US" sz="1100" b="1" i="1" kern="1200" baseline="300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65159"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err="1" smtClean="0">
                          <a:sym typeface="Wingdings 3" pitchFamily="18" charset="2"/>
                        </a:rPr>
                        <a:t>Tellspec</a:t>
                      </a:r>
                      <a:endParaRPr lang="en-US" altLang="ko-KR" sz="1100" b="1" i="1" kern="1200" dirty="0" smtClean="0">
                        <a:sym typeface="Wingdings 3" pitchFamily="18" charset="2"/>
                      </a:endParaRPr>
                    </a:p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(</a:t>
                      </a:r>
                      <a:r>
                        <a:rPr lang="ko-KR" altLang="en-US" sz="1100" b="1" i="1" kern="1200" dirty="0" smtClean="0">
                          <a:sym typeface="Wingdings 3" pitchFamily="18" charset="2"/>
                        </a:rPr>
                        <a:t>미국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)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i="1" kern="0" spc="0" baseline="0" dirty="0" err="1" smtClean="0">
                          <a:solidFill>
                            <a:srgbClr val="FF0000"/>
                          </a:solidFill>
                          <a:effectLst/>
                        </a:rPr>
                        <a:t>푸드스캐너기술</a:t>
                      </a:r>
                      <a:r>
                        <a:rPr lang="en-US" altLang="ko-KR" sz="1100" b="1" i="1" kern="0" spc="0" baseline="0" dirty="0" smtClean="0">
                          <a:solidFill>
                            <a:srgbClr val="FF0000"/>
                          </a:solidFill>
                          <a:effectLst/>
                        </a:rPr>
                        <a:t>,</a:t>
                      </a:r>
                      <a:r>
                        <a:rPr lang="en-US" altLang="ko-KR" sz="1100" b="1" i="1" kern="0" spc="0" baseline="0" dirty="0" smtClean="0">
                          <a:effectLst/>
                        </a:rPr>
                        <a:t> 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칼로리</a:t>
                      </a:r>
                      <a:r>
                        <a:rPr lang="en-US" altLang="ko-KR" sz="1100" b="1" i="1" kern="0" spc="0" baseline="0" dirty="0" smtClean="0">
                          <a:effectLst/>
                        </a:rPr>
                        <a:t>, 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탄수화물</a:t>
                      </a:r>
                      <a:r>
                        <a:rPr lang="en-US" altLang="ko-KR" sz="1100" b="1" i="1" kern="0" spc="0" baseline="0" dirty="0" smtClean="0">
                          <a:effectLst/>
                        </a:rPr>
                        <a:t>, 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지방</a:t>
                      </a:r>
                      <a:r>
                        <a:rPr lang="en-US" altLang="ko-KR" sz="1100" b="1" i="1" kern="0" spc="0" baseline="0" dirty="0" smtClean="0">
                          <a:effectLst/>
                        </a:rPr>
                        <a:t>, 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단백질과</a:t>
                      </a:r>
                    </a:p>
                    <a:p>
                      <a:pPr marL="125730" indent="-6350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i="1" kern="0" spc="0" baseline="0" dirty="0" smtClean="0">
                          <a:effectLst/>
                        </a:rPr>
                        <a:t>USDA 6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대 </a:t>
                      </a:r>
                      <a:r>
                        <a:rPr lang="ko-KR" altLang="en-US" sz="1100" b="1" i="1" kern="0" spc="0" baseline="0" dirty="0" err="1" smtClean="0">
                          <a:effectLst/>
                        </a:rPr>
                        <a:t>알러지원의</a:t>
                      </a:r>
                      <a:r>
                        <a:rPr lang="ko-KR" altLang="en-US" sz="1100" b="1" i="1" kern="0" spc="0" baseline="0" dirty="0" smtClean="0">
                          <a:effectLst/>
                        </a:rPr>
                        <a:t> 식별기능</a:t>
                      </a:r>
                      <a:endParaRPr lang="ko-KR" altLang="en-US" sz="1100" b="1" i="1" kern="0" spc="0" baseline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O</a:t>
                      </a:r>
                      <a:endParaRPr lang="ko-KR" altLang="en-US" sz="1100" b="1" i="1" kern="1200" dirty="0" smtClean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$399</a:t>
                      </a:r>
                      <a:endParaRPr lang="ko-KR" altLang="en-US" sz="1100" b="1" i="1" kern="1200" baseline="300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1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1" kern="1200" dirty="0" err="1" smtClean="0">
                          <a:sym typeface="Wingdings 3" pitchFamily="18" charset="2"/>
                        </a:rPr>
                        <a:t>Tellspec</a:t>
                      </a:r>
                      <a:r>
                        <a:rPr lang="en-US" altLang="ko-KR" sz="1100" b="1" i="1" kern="1200" dirty="0" smtClean="0">
                          <a:sym typeface="Wingdings 3" pitchFamily="18" charset="2"/>
                        </a:rPr>
                        <a:t> Inc</a:t>
                      </a:r>
                      <a:endParaRPr lang="ko-KR" altLang="en-US" sz="1100" b="1" i="1" kern="1200" dirty="0">
                        <a:gradFill>
                          <a:gsLst>
                            <a:gs pos="0">
                              <a:schemeClr val="tx1">
                                <a:lumMod val="75000"/>
                                <a:lumOff val="25000"/>
                              </a:schemeClr>
                            </a:gs>
                            <a:gs pos="100000">
                              <a:schemeClr val="tx1">
                                <a:lumMod val="85000"/>
                                <a:lumOff val="15000"/>
                              </a:schemeClr>
                            </a:gs>
                          </a:gsLst>
                          <a:lin ang="5400000" scaled="1"/>
                        </a:gradFill>
                        <a:latin typeface="+mn-ea"/>
                        <a:ea typeface="+mn-ea"/>
                        <a:cs typeface="+mn-cs"/>
                        <a:sym typeface="Wingdings 3" pitchFamily="18" charset="2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157192"/>
            <a:ext cx="1501720" cy="1008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736" y="5157192"/>
            <a:ext cx="1584176" cy="1021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5085184"/>
            <a:ext cx="1368152" cy="1042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899592" y="6309320"/>
            <a:ext cx="83869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ctr">
              <a:defRPr/>
            </a:pPr>
            <a:r>
              <a:rPr lang="en-US" altLang="ko-KR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Prep pad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771800" y="6309320"/>
            <a:ext cx="4860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SiTU</a:t>
            </a:r>
            <a:endParaRPr lang="ko-KR" altLang="en-US" sz="12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572000" y="6309320"/>
            <a:ext cx="4988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ctr">
              <a:defRPr/>
            </a:pPr>
            <a:r>
              <a:rPr lang="en-US" altLang="ko-KR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SCIO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6300192" y="6309320"/>
            <a:ext cx="5693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ctr">
              <a:defRPr/>
            </a:pPr>
            <a:r>
              <a:rPr lang="en-US" altLang="ko-KR" sz="12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GoBe</a:t>
            </a:r>
            <a:endParaRPr lang="en-US" altLang="ko-KR" sz="12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7700151" y="6320353"/>
            <a:ext cx="79380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 algn="ctr">
              <a:defRPr/>
            </a:pPr>
            <a:r>
              <a:rPr lang="en-US" altLang="ko-KR" sz="12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Tellspec</a:t>
            </a:r>
            <a:endParaRPr lang="en-US" altLang="ko-KR" sz="12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5536" y="882820"/>
            <a:ext cx="1733167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8"/>
              </a:buBlip>
              <a:tabLst>
                <a:tab pos="361950" algn="l"/>
              </a:tabLst>
              <a:defRPr/>
            </a:pPr>
            <a:r>
              <a:rPr lang="ko-KR" altLang="en-US" sz="160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디바이스  현황</a:t>
            </a:r>
            <a:endParaRPr lang="en-US" altLang="ko-KR" sz="1600" dirty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5724128" y="5157192"/>
            <a:ext cx="1528191" cy="1224136"/>
            <a:chOff x="5580113" y="4797152"/>
            <a:chExt cx="1672207" cy="1354151"/>
          </a:xfrm>
        </p:grpSpPr>
        <p:pic>
          <p:nvPicPr>
            <p:cNvPr id="176130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652120" y="4797152"/>
              <a:ext cx="1600200" cy="1152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3" descr="https://static.healbe.com/img/sl1.pn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5580113" y="5301208"/>
              <a:ext cx="1224136" cy="850095"/>
            </a:xfrm>
            <a:prstGeom prst="rect">
              <a:avLst/>
            </a:prstGeom>
            <a:noFill/>
          </p:spPr>
        </p:pic>
      </p:grpSp>
      <p:pic>
        <p:nvPicPr>
          <p:cNvPr id="176131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24328" y="5085184"/>
            <a:ext cx="1368152" cy="1134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23762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3)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디바이스 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51520" y="2564904"/>
            <a:ext cx="3096344" cy="21621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1" name="오디오 3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58"/>
    </mc:Choice>
    <mc:Fallback>
      <p:transition spd="slow" advTm="40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467544" y="980728"/>
            <a:ext cx="1228221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5"/>
              </a:buBlip>
              <a:tabLst>
                <a:tab pos="361950" algn="l"/>
              </a:tabLst>
              <a:defRPr/>
            </a:pP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Prep Pad</a:t>
            </a:r>
            <a:endParaRPr lang="en-US" altLang="ko-KR" sz="1600" dirty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933056"/>
            <a:ext cx="3653356" cy="2452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467544" y="1340768"/>
            <a:ext cx="79208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9225" lvl="1" indent="-149225" defTabSz="1043056" fontAlgn="base" latinLnBrk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7"/>
              </a:buBlip>
              <a:tabLst>
                <a:tab pos="5648325" algn="l"/>
              </a:tabLst>
              <a:defRPr/>
            </a:pP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http://www.techhive.com/article/2358626/prep-pad-review-achieve-a-balanced-diet-with-this-smart-food-scale.html</a:t>
            </a:r>
            <a:endParaRPr lang="ko-KR" altLang="en-US" sz="14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3717032"/>
            <a:ext cx="3600400" cy="2859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611560" y="2114272"/>
            <a:ext cx="77768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u="sng" dirty="0" smtClean="0">
                <a:solidFill>
                  <a:srgbClr val="0070C0"/>
                </a:solidFill>
              </a:rPr>
              <a:t>Countertop </a:t>
            </a:r>
            <a:r>
              <a:rPr lang="ko-KR" altLang="en-US" sz="1400" u="sng" dirty="0" err="1" smtClean="0"/>
              <a:t>앱을다운로드한</a:t>
            </a:r>
            <a:r>
              <a:rPr lang="ko-KR" altLang="en-US" sz="1400" u="sng" dirty="0" smtClean="0"/>
              <a:t> 후</a:t>
            </a:r>
            <a:r>
              <a:rPr lang="en-US" altLang="ko-KR" sz="1400" u="sng" dirty="0" smtClean="0"/>
              <a:t>, </a:t>
            </a:r>
            <a:r>
              <a:rPr lang="ko-KR" altLang="en-US" sz="1400" u="sng" dirty="0" smtClean="0"/>
              <a:t>사용자의 생년월일</a:t>
            </a:r>
            <a:r>
              <a:rPr lang="en-US" altLang="ko-KR" sz="1400" u="sng" dirty="0" smtClean="0"/>
              <a:t>, </a:t>
            </a:r>
            <a:r>
              <a:rPr lang="ko-KR" altLang="en-US" sz="1400" u="sng" dirty="0" smtClean="0"/>
              <a:t>몸무게</a:t>
            </a:r>
            <a:r>
              <a:rPr lang="en-US" altLang="ko-KR" sz="1400" u="sng" dirty="0" smtClean="0"/>
              <a:t>, </a:t>
            </a:r>
            <a:r>
              <a:rPr lang="ko-KR" altLang="en-US" sz="1400" u="sng" dirty="0" smtClean="0"/>
              <a:t>성별</a:t>
            </a:r>
            <a:r>
              <a:rPr lang="en-US" altLang="ko-KR" sz="1400" u="sng" dirty="0" smtClean="0"/>
              <a:t>, </a:t>
            </a:r>
            <a:r>
              <a:rPr lang="ko-KR" altLang="en-US" sz="1400" u="sng" dirty="0" smtClean="0"/>
              <a:t>활동량 등의 개인 정보를 입력하고 계정을 생성함</a:t>
            </a:r>
            <a:r>
              <a:rPr lang="en-US" altLang="ko-KR" sz="1400" dirty="0" smtClean="0"/>
              <a:t>. </a:t>
            </a:r>
            <a:r>
              <a:rPr lang="ko-KR" altLang="en-US" sz="1400" dirty="0" smtClean="0"/>
              <a:t>이후 </a:t>
            </a:r>
            <a:r>
              <a:rPr lang="en-US" altLang="ko-KR" sz="1400" dirty="0" smtClean="0"/>
              <a:t>Countertop </a:t>
            </a:r>
            <a:r>
              <a:rPr lang="ko-KR" altLang="en-US" sz="1400" dirty="0" err="1" smtClean="0"/>
              <a:t>앱은</a:t>
            </a:r>
            <a:r>
              <a:rPr lang="ko-KR" altLang="en-US" sz="1400" dirty="0" smtClean="0"/>
              <a:t> 사용자 정보 및 미국 </a:t>
            </a:r>
            <a:r>
              <a:rPr lang="ko-KR" altLang="en-US" sz="1400" dirty="0" err="1" smtClean="0"/>
              <a:t>농무성</a:t>
            </a:r>
            <a:r>
              <a:rPr lang="en-US" altLang="ko-KR" sz="1400" dirty="0" smtClean="0"/>
              <a:t>(USDA) </a:t>
            </a:r>
            <a:r>
              <a:rPr lang="ko-KR" altLang="en-US" sz="1400" dirty="0" smtClean="0"/>
              <a:t>자료에 기반하여 </a:t>
            </a:r>
            <a:r>
              <a:rPr lang="ko-KR" altLang="en-US" sz="1400" u="sng" dirty="0" smtClean="0"/>
              <a:t>하루 권장 칼로리 양을 산출함</a:t>
            </a:r>
            <a:r>
              <a:rPr lang="en-US" altLang="ko-KR" sz="1400" dirty="0" smtClean="0"/>
              <a:t>. (</a:t>
            </a:r>
            <a:r>
              <a:rPr lang="ko-KR" altLang="en-US" sz="1400" dirty="0" smtClean="0"/>
              <a:t>사용자의 상황에 따라 권장량이 달라짐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12" name="직사각형 11"/>
          <p:cNvSpPr/>
          <p:nvPr/>
        </p:nvSpPr>
        <p:spPr>
          <a:xfrm>
            <a:off x="611560" y="2852936"/>
            <a:ext cx="76328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 err="1" smtClean="0"/>
              <a:t>블루투스로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Countertop </a:t>
            </a:r>
            <a:r>
              <a:rPr lang="ko-KR" altLang="en-US" sz="1400" dirty="0" err="1" smtClean="0"/>
              <a:t>앱과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Prep Pad </a:t>
            </a:r>
            <a:r>
              <a:rPr lang="ko-KR" altLang="en-US" sz="1400" dirty="0" smtClean="0"/>
              <a:t>저울을 연결함</a:t>
            </a:r>
            <a:r>
              <a:rPr lang="en-US" altLang="ko-KR" sz="1400" dirty="0" smtClean="0"/>
              <a:t>. </a:t>
            </a:r>
            <a:r>
              <a:rPr lang="ko-KR" altLang="en-US" sz="1400" b="1" u="sng" dirty="0" smtClean="0"/>
              <a:t>사용자가 </a:t>
            </a:r>
            <a:r>
              <a:rPr lang="ko-KR" altLang="en-US" sz="1400" b="1" u="sng" dirty="0" smtClean="0"/>
              <a:t>음식을 </a:t>
            </a:r>
            <a:r>
              <a:rPr lang="ko-KR" altLang="en-US" sz="1400" b="1" u="sng" dirty="0" smtClean="0"/>
              <a:t>저울 위에 올려 놓으면</a:t>
            </a:r>
            <a:r>
              <a:rPr lang="en-US" altLang="ko-KR" sz="1400" b="1" u="sng" dirty="0" smtClean="0"/>
              <a:t>, </a:t>
            </a:r>
            <a:r>
              <a:rPr lang="ko-KR" altLang="en-US" sz="1400" b="1" u="sng" dirty="0" smtClean="0"/>
              <a:t>해당 음식의 무게</a:t>
            </a:r>
            <a:r>
              <a:rPr lang="en-US" altLang="ko-KR" sz="1400" b="1" u="sng" dirty="0" smtClean="0"/>
              <a:t>, </a:t>
            </a:r>
            <a:r>
              <a:rPr lang="ko-KR" altLang="en-US" sz="1400" b="1" u="sng" dirty="0" smtClean="0"/>
              <a:t>칼로리</a:t>
            </a:r>
            <a:r>
              <a:rPr lang="en-US" altLang="ko-KR" sz="1400" b="1" u="sng" dirty="0" smtClean="0"/>
              <a:t>, </a:t>
            </a:r>
            <a:r>
              <a:rPr lang="ko-KR" altLang="en-US" sz="1400" b="1" u="sng" dirty="0" smtClean="0"/>
              <a:t>단백질</a:t>
            </a:r>
            <a:r>
              <a:rPr lang="en-US" altLang="ko-KR" sz="1400" b="1" u="sng" dirty="0" smtClean="0"/>
              <a:t>, </a:t>
            </a:r>
            <a:r>
              <a:rPr lang="ko-KR" altLang="en-US" sz="1400" b="1" u="sng" dirty="0" smtClean="0"/>
              <a:t>비타민 등의 영양성분을 분석하여 </a:t>
            </a:r>
            <a:r>
              <a:rPr lang="ko-KR" altLang="en-US" sz="1400" b="1" u="sng" dirty="0" err="1" smtClean="0"/>
              <a:t>앱으로</a:t>
            </a:r>
            <a:r>
              <a:rPr lang="ko-KR" altLang="en-US" sz="1400" b="1" u="sng" dirty="0" smtClean="0"/>
              <a:t> 데이터를 전송함</a:t>
            </a:r>
            <a:r>
              <a:rPr lang="en-US" altLang="ko-KR" sz="1400" b="1" u="sng" dirty="0" smtClean="0"/>
              <a:t>.</a:t>
            </a:r>
            <a:r>
              <a:rPr lang="ko-KR" altLang="en-US" sz="1400" b="1" dirty="0" smtClean="0"/>
              <a:t> </a:t>
            </a:r>
            <a:r>
              <a:rPr lang="en-US" altLang="ko-KR" sz="1400" b="1" u="sng" dirty="0" smtClean="0"/>
              <a:t>2~3</a:t>
            </a:r>
            <a:r>
              <a:rPr lang="ko-KR" altLang="en-US" sz="1400" b="1" u="sng" dirty="0" smtClean="0"/>
              <a:t>가지 재료가 혼합된 음식의 성분도 파악</a:t>
            </a:r>
            <a:r>
              <a:rPr lang="ko-KR" altLang="en-US" sz="1400" b="1" dirty="0" smtClean="0"/>
              <a:t> 가능</a:t>
            </a:r>
            <a:endParaRPr lang="ko-KR" altLang="en-US" sz="1400" b="1" dirty="0"/>
          </a:p>
        </p:txBody>
      </p:sp>
      <p:sp>
        <p:nvSpPr>
          <p:cNvPr id="9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23762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3)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디바이스 </a:t>
            </a:r>
          </a:p>
        </p:txBody>
      </p:sp>
      <p:pic>
        <p:nvPicPr>
          <p:cNvPr id="13" name="오디오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49"/>
    </mc:Choice>
    <mc:Fallback>
      <p:transition spd="slow" advTm="30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484784"/>
            <a:ext cx="8090743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23762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3)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디바이스 </a:t>
            </a:r>
          </a:p>
        </p:txBody>
      </p:sp>
      <p:pic>
        <p:nvPicPr>
          <p:cNvPr id="12" name="오디오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43"/>
    </mc:Choice>
    <mc:Fallback>
      <p:transition spd="slow" advTm="16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55576" y="1484784"/>
            <a:ext cx="6408712" cy="365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9225" lvl="1" indent="-149225" defTabSz="1043056" fontAlgn="base" latinLnBrk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5"/>
              </a:buBlip>
              <a:tabLst>
                <a:tab pos="5648325" algn="l"/>
              </a:tabLst>
              <a:defRPr/>
            </a:pP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https://www.consumerphysics.com/myscio/scio</a:t>
            </a:r>
            <a:endParaRPr lang="ko-KR" altLang="en-US" sz="14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2204864"/>
            <a:ext cx="3151061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직사각형 3"/>
          <p:cNvSpPr/>
          <p:nvPr/>
        </p:nvSpPr>
        <p:spPr>
          <a:xfrm>
            <a:off x="827584" y="980728"/>
            <a:ext cx="784189" cy="3139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7"/>
              </a:buBlip>
              <a:tabLst>
                <a:tab pos="361950" algn="l"/>
              </a:tabLst>
              <a:defRPr/>
            </a:pPr>
            <a:r>
              <a:rPr lang="en-US" altLang="ko-KR" sz="1600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SCiO</a:t>
            </a:r>
            <a:endParaRPr lang="en-US" altLang="ko-KR" sz="1600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2204864"/>
            <a:ext cx="355140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467544" y="4797152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FontTx/>
              <a:buChar char="-"/>
              <a:defRPr/>
            </a:pP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en-US" altLang="ko-KR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SCiO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각 타입의 분자는 고유한 진동을 한다는 물질분석법에 기반함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.  </a:t>
            </a:r>
          </a:p>
          <a:p>
            <a:pPr marL="0" lvl="1">
              <a:spcBef>
                <a:spcPts val="600"/>
              </a:spcBef>
              <a:buFontTx/>
              <a:buChar char="-"/>
              <a:defRPr/>
            </a:pP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이러한 진동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떨림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은 빛과 상호작용하면서 특유의 광학적 신호를 만들어 냄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</a:t>
            </a:r>
            <a:r>
              <a:rPr lang="ko-KR" altLang="en-US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근적외분광분석법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기반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</a:t>
            </a:r>
          </a:p>
          <a:p>
            <a:pPr marL="0" lvl="1">
              <a:spcBef>
                <a:spcPts val="600"/>
              </a:spcBef>
              <a:buFontTx/>
              <a:buChar char="-"/>
              <a:defRPr/>
            </a:pP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en-US" altLang="ko-KR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SCiO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는 샘플을 비추는 광원을 포함하며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,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분광계로 불리는 </a:t>
            </a:r>
            <a:r>
              <a:rPr lang="ko-KR" altLang="en-US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광센서는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endParaRPr lang="en-US" altLang="ko-KR" sz="14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  <a:p>
            <a:pPr marL="0" lvl="1">
              <a:spcBef>
                <a:spcPts val="600"/>
              </a:spcBef>
              <a:defRPr/>
            </a:pP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 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샘플에서 반사된 빛을 수집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, 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분광기는 샘플의 분자와 빛 사이의 상호작용의 결과를 탐지하기 위해 </a:t>
            </a:r>
            <a:endParaRPr lang="en-US" altLang="ko-KR" sz="14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  <a:p>
            <a:pPr marL="0" lvl="1">
              <a:spcBef>
                <a:spcPts val="600"/>
              </a:spcBef>
              <a:defRPr/>
            </a:pP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필요한 모든 정보들의 스펙트럼을 알아내기 위해 빛을 분리</a:t>
            </a:r>
          </a:p>
        </p:txBody>
      </p:sp>
      <p:sp>
        <p:nvSpPr>
          <p:cNvPr id="10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23762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3)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디바이스 </a:t>
            </a:r>
          </a:p>
        </p:txBody>
      </p:sp>
      <p:pic>
        <p:nvPicPr>
          <p:cNvPr id="28" name="오디오 2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30"/>
    </mc:Choice>
    <mc:Fallback>
      <p:transition spd="slow" advTm="37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827584" y="908720"/>
            <a:ext cx="869149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5"/>
              </a:buBlip>
              <a:tabLst>
                <a:tab pos="361950" algn="l"/>
              </a:tabLst>
              <a:defRPr/>
            </a:pPr>
            <a:r>
              <a:rPr lang="en-US" altLang="ko-KR" sz="1600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Gobe</a:t>
            </a:r>
            <a:endParaRPr lang="en-US" altLang="ko-KR" sz="1600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pic>
        <p:nvPicPr>
          <p:cNvPr id="4100" name="Picture 4" descr="http://www.ioehub.net/upload_board_files/code_8/20150820152904-82bf05dfed9b4ab52f5c7bca7f71434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1844824"/>
            <a:ext cx="3528392" cy="479499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3" descr="https://static.healbe.com/img/sl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4288" y="1628800"/>
            <a:ext cx="1800200" cy="1250139"/>
          </a:xfrm>
          <a:prstGeom prst="rect">
            <a:avLst/>
          </a:prstGeom>
          <a:noFill/>
        </p:spPr>
      </p:pic>
      <p:sp>
        <p:nvSpPr>
          <p:cNvPr id="12" name="직사각형 11"/>
          <p:cNvSpPr/>
          <p:nvPr/>
        </p:nvSpPr>
        <p:spPr>
          <a:xfrm>
            <a:off x="4499992" y="6392361"/>
            <a:ext cx="176843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http://healbe.com/us/</a:t>
            </a:r>
            <a:endParaRPr lang="ko-KR" altLang="en-US" sz="12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pic>
        <p:nvPicPr>
          <p:cNvPr id="4106" name="Picture 10" descr="http://www.ioehub.net/upload_board_files/code_8/20150820124233-82bf05dfed9b4ab52f5c7bca7f71434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2204864"/>
            <a:ext cx="2088232" cy="365440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직사각형 14"/>
          <p:cNvSpPr/>
          <p:nvPr/>
        </p:nvSpPr>
        <p:spPr>
          <a:xfrm>
            <a:off x="683568" y="1268760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자동 칼로리 섭취 측정</a:t>
            </a:r>
            <a:endParaRPr lang="en-US" altLang="ko-KR" sz="14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  <a:p>
            <a:pPr>
              <a:buFontTx/>
              <a:buChar char="-"/>
            </a:pPr>
            <a:r>
              <a:rPr lang="ko-KR" altLang="en-US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임피던스센서를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통해 피부조직의 세포에서 수분의 들고 남을 측정 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(80-85%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정확성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</a:p>
        </p:txBody>
      </p:sp>
      <p:pic>
        <p:nvPicPr>
          <p:cNvPr id="4110" name="Picture 14" descr="http://www.ioehub.net/upload_board_files/code_8/20150820124331-82bf05dfed9b4ab52f5c7bca7f71434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2708920"/>
            <a:ext cx="1368152" cy="1728192"/>
          </a:xfrm>
          <a:prstGeom prst="rect">
            <a:avLst/>
          </a:prstGeom>
          <a:noFill/>
        </p:spPr>
      </p:pic>
      <p:pic>
        <p:nvPicPr>
          <p:cNvPr id="4112" name="Picture 16" descr="http://www.ioehub.net/upload_board_files/code_8/20150820124321-82bf05dfed9b4ab52f5c7bca7f71434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37738" y="3363416"/>
            <a:ext cx="1362654" cy="200320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116" name="Picture 20" descr="http://www.ioehub.net/upload_board_files/code_8/20150820124412-82bf05dfed9b4ab52f5c7bca7f71434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308304" y="4077072"/>
            <a:ext cx="1326662" cy="179377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Picture 18" descr="http://www.ioehub.net/upload_board_files/code_8/20150820124401-82bf05dfed9b4ab52f5c7bca7f714340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68344" y="4725144"/>
            <a:ext cx="1218638" cy="164976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23762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3)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디바이스 </a:t>
            </a:r>
          </a:p>
        </p:txBody>
      </p:sp>
      <p:pic>
        <p:nvPicPr>
          <p:cNvPr id="10" name="오디오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426"/>
    </mc:Choice>
    <mc:Fallback>
      <p:transition spd="slow" advTm="34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683568" y="1052736"/>
            <a:ext cx="1656184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5"/>
              </a:buBlip>
              <a:tabLst>
                <a:tab pos="361950" algn="l"/>
              </a:tabLst>
              <a:defRPr/>
            </a:pPr>
            <a:r>
              <a:rPr lang="en-US" altLang="ko-KR" sz="1600" dirty="0" err="1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Tellspec</a:t>
            </a:r>
            <a:endParaRPr lang="en-US" altLang="ko-KR" sz="1600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796136" y="6237312"/>
            <a:ext cx="155042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http://tellspec.com/</a:t>
            </a:r>
            <a:endParaRPr lang="ko-KR" altLang="en-US" sz="11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55576" y="1484784"/>
            <a:ext cx="7488832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칼로리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,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탄수화물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, </a:t>
            </a:r>
            <a:r>
              <a:rPr lang="ko-KR" altLang="en-US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지방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,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단백질과 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USDA 6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대 </a:t>
            </a:r>
            <a:r>
              <a:rPr lang="ko-KR" altLang="en-US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알러지원의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식별</a:t>
            </a:r>
            <a:endParaRPr lang="en-US" altLang="ko-KR" sz="14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  <a:p>
            <a:pPr>
              <a:spcBef>
                <a:spcPts val="600"/>
              </a:spcBef>
              <a:buFontTx/>
              <a:buChar char="-"/>
            </a:pPr>
            <a:r>
              <a:rPr lang="ko-KR" altLang="en-US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텍사스인스투르먼드의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DLP </a:t>
            </a:r>
            <a:r>
              <a:rPr lang="ko-KR" altLang="en-US" sz="1400" dirty="0" err="1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기술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</a:t>
            </a:r>
            <a:r>
              <a:rPr lang="ko-KR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디지털 광원 처리 (Digital Light Processing, DLP)</a:t>
            </a:r>
            <a:r>
              <a:rPr lang="en-US" altLang="ko-KR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ko-KR" altLang="en-US" sz="14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이용</a:t>
            </a:r>
          </a:p>
        </p:txBody>
      </p:sp>
      <p:pic>
        <p:nvPicPr>
          <p:cNvPr id="115719" name="Picture 7" descr="http://tellspec.com/wp-content/uploads/2015/06/Tellspec-Sensor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2780928"/>
            <a:ext cx="2736304" cy="273630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5721" name="Picture 9" descr="http://www.ioehub.net/upload_board_files/code_12/20150622190055-08a6b4bd35e51ff502f07f38210a454b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896" y="3212976"/>
            <a:ext cx="1800200" cy="17796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5723" name="Picture 11" descr="http://www.ioehub.net/upload_board_files/code_12/20150622190103-08a6b4bd35e51ff502f07f38210a454b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8104" y="3284984"/>
            <a:ext cx="3312368" cy="174023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WordArt 39"/>
          <p:cNvSpPr>
            <a:spLocks noChangeArrowheads="1" noChangeShapeType="1" noTextEdit="1"/>
          </p:cNvSpPr>
          <p:nvPr/>
        </p:nvSpPr>
        <p:spPr bwMode="auto">
          <a:xfrm>
            <a:off x="251520" y="188640"/>
            <a:ext cx="237626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3)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디바이스 </a:t>
            </a:r>
          </a:p>
        </p:txBody>
      </p:sp>
      <p:pic>
        <p:nvPicPr>
          <p:cNvPr id="13" name="오디오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69"/>
    </mc:Choice>
    <mc:Fallback>
      <p:transition spd="slow" advTm="19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2852936"/>
            <a:ext cx="6912768" cy="446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653136"/>
            <a:ext cx="5976664" cy="49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5157192"/>
            <a:ext cx="4536504" cy="42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4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3429000"/>
            <a:ext cx="6010498" cy="501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5" name="Picture 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5733257"/>
            <a:ext cx="5616624" cy="466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6" name="Picture 1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03648" y="1556792"/>
            <a:ext cx="6912768" cy="429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7" name="Picture 1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8" y="908720"/>
            <a:ext cx="6732240" cy="602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8" name="Picture 1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31840" y="4077072"/>
            <a:ext cx="5778624" cy="437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09" name="Picture 1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6" y="2204864"/>
            <a:ext cx="5341218" cy="431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0910" name="Picture 14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123728" y="6237313"/>
            <a:ext cx="6192688" cy="476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3" name="직사각형 12"/>
          <p:cNvSpPr/>
          <p:nvPr/>
        </p:nvSpPr>
        <p:spPr>
          <a:xfrm>
            <a:off x="5436096" y="1628800"/>
            <a:ext cx="2952328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83568" y="2132856"/>
            <a:ext cx="252028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131840" y="6165304"/>
            <a:ext cx="252028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2483768" y="3068960"/>
            <a:ext cx="396044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555776" y="3645024"/>
            <a:ext cx="237626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012160" y="4293096"/>
            <a:ext cx="273630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395536" y="4581128"/>
            <a:ext cx="194421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4716016" y="5301208"/>
            <a:ext cx="208823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3203848" y="5661248"/>
            <a:ext cx="237626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23528" y="1196752"/>
            <a:ext cx="2952328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WordArt 39"/>
          <p:cNvSpPr>
            <a:spLocks noChangeArrowheads="1" noChangeShapeType="1" noTextEdit="1"/>
          </p:cNvSpPr>
          <p:nvPr/>
        </p:nvSpPr>
        <p:spPr bwMode="auto">
          <a:xfrm>
            <a:off x="251520" y="186160"/>
            <a:ext cx="3096344" cy="43452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4)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연구  동향 </a:t>
            </a:r>
          </a:p>
        </p:txBody>
      </p:sp>
      <p:pic>
        <p:nvPicPr>
          <p:cNvPr id="3" name="오디오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120"/>
    </mc:Choice>
    <mc:Fallback>
      <p:transition spd="slow" advTm="19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836712"/>
            <a:ext cx="6794500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704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717032"/>
            <a:ext cx="40386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2276872"/>
            <a:ext cx="2880320" cy="57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323528" y="2852936"/>
            <a:ext cx="4788024" cy="738664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400" b="1" dirty="0" smtClean="0"/>
              <a:t> Measure food type and portion size through image analysis</a:t>
            </a:r>
          </a:p>
          <a:p>
            <a:pPr>
              <a:buFont typeface="Wingdings" pitchFamily="2" charset="2"/>
              <a:buChar char="§"/>
            </a:pPr>
            <a:r>
              <a:rPr lang="en-US" altLang="ko-KR" sz="1400" b="1" dirty="0" smtClean="0"/>
              <a:t> Error &lt;6% in food volume for most foods</a:t>
            </a:r>
            <a:endParaRPr lang="ko-KR" altLang="en-US" sz="1400" b="1" dirty="0"/>
          </a:p>
        </p:txBody>
      </p:sp>
      <p:pic>
        <p:nvPicPr>
          <p:cNvPr id="87045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64088" y="2924944"/>
            <a:ext cx="3174677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6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5589240"/>
            <a:ext cx="1656184" cy="925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79512" y="1684663"/>
            <a:ext cx="5328592" cy="92333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149225" lvl="1" indent="-149225" defTabSz="1043056" fontAlgn="base" latinLnBrk="0">
              <a:lnSpc>
                <a:spcPct val="150000"/>
              </a:lnSpc>
              <a:spcBef>
                <a:spcPts val="400"/>
              </a:spcBef>
              <a:spcAft>
                <a:spcPts val="40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10"/>
              </a:buBlip>
              <a:tabLst>
                <a:tab pos="5648325" algn="l"/>
              </a:tabLst>
              <a:defRPr/>
            </a:pPr>
            <a:r>
              <a:rPr lang="ko-KR" altLang="en-US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ko-KR" altLang="en-US" sz="12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하와이대학과 </a:t>
            </a:r>
            <a:r>
              <a:rPr lang="ko-KR" altLang="en-US" sz="1200" dirty="0" err="1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퍼듀대학에서</a:t>
            </a:r>
            <a:r>
              <a:rPr lang="ko-KR" altLang="en-US" sz="1200" dirty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ko-KR" altLang="en-US" sz="1200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미국 </a:t>
            </a:r>
            <a:r>
              <a:rPr lang="ko-KR" altLang="en-US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국립보건원</a:t>
            </a:r>
            <a:r>
              <a:rPr lang="en-US" altLang="ko-KR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(NIH: National Institutes of Health</a:t>
            </a:r>
            <a:r>
              <a:rPr lang="en-US" altLang="ko-KR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</a:t>
            </a:r>
            <a:r>
              <a:rPr lang="ko-KR" altLang="en-US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의 지원을 받아 전통적인 </a:t>
            </a:r>
            <a:r>
              <a:rPr lang="ko-KR" altLang="en-US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식품섭취평가방식이 </a:t>
            </a:r>
            <a:r>
              <a:rPr lang="ko-KR" altLang="en-US" sz="1200" dirty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아닌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</a:t>
            </a:r>
            <a:r>
              <a:rPr lang="en-US" altLang="ko-KR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IT 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기술 지원을 통한 식사평가시스템을 개발하여 발표함</a:t>
            </a:r>
            <a:r>
              <a:rPr lang="en-US" altLang="ko-KR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(2008-2014</a:t>
            </a:r>
            <a:r>
              <a:rPr lang="ko-KR" altLang="en-US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년</a:t>
            </a:r>
            <a:r>
              <a:rPr lang="en-US" altLang="ko-KR" sz="12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</a:t>
            </a:r>
            <a:r>
              <a:rPr lang="en-US" altLang="ko-KR" sz="1200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.</a:t>
            </a:r>
            <a:endParaRPr lang="ko-KR" altLang="en-US" sz="1200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12" name="WordArt 39"/>
          <p:cNvSpPr>
            <a:spLocks noChangeArrowheads="1" noChangeShapeType="1" noTextEdit="1"/>
          </p:cNvSpPr>
          <p:nvPr/>
        </p:nvSpPr>
        <p:spPr bwMode="auto">
          <a:xfrm>
            <a:off x="251520" y="228600"/>
            <a:ext cx="4464496" cy="3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5)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Automatic Image Analysis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30" name="오디오 2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66"/>
    </mc:Choice>
    <mc:Fallback>
      <p:transition spd="slow" advTm="31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412776"/>
            <a:ext cx="3744416" cy="2188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556792"/>
            <a:ext cx="3888432" cy="1670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560" y="3789040"/>
            <a:ext cx="3600400" cy="2649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3861749"/>
            <a:ext cx="3456384" cy="2554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467544" y="980728"/>
            <a:ext cx="7272808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9"/>
              </a:buBlip>
              <a:tabLst>
                <a:tab pos="361950" algn="l"/>
              </a:tabLst>
              <a:defRPr/>
            </a:pP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</a:t>
            </a:r>
            <a:r>
              <a:rPr lang="ko-KR" altLang="en-US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미국</a:t>
            </a: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 the Technology Assisted Dietary Assessment System (TADA) </a:t>
            </a:r>
            <a:endParaRPr lang="ko-KR" altLang="en-US" sz="1600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9" name="WordArt 39"/>
          <p:cNvSpPr>
            <a:spLocks noChangeArrowheads="1" noChangeShapeType="1" noTextEdit="1"/>
          </p:cNvSpPr>
          <p:nvPr/>
        </p:nvSpPr>
        <p:spPr bwMode="auto">
          <a:xfrm>
            <a:off x="251520" y="228600"/>
            <a:ext cx="4464496" cy="3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5)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Automatic Image Analysis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6" name="오디오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522"/>
    </mc:Choice>
    <mc:Fallback>
      <p:transition spd="slow" advTm="26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9552" y="2708920"/>
            <a:ext cx="76328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9225" lvl="1" indent="-149225" defTabSz="1043056" fontAlgn="base" latinLnBrk="0"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5"/>
              </a:buBlip>
              <a:tabLst>
                <a:tab pos="5648325" algn="l"/>
              </a:tabLst>
              <a:defRPr/>
            </a:pPr>
            <a:r>
              <a:rPr lang="ko-KR" altLang="en-US" sz="1400" b="1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+mn-ea"/>
                <a:sym typeface="Wingdings 3" pitchFamily="18" charset="2"/>
              </a:rPr>
              <a:t> 캐나다 오타와 대학에서는 </a:t>
            </a:r>
            <a:r>
              <a:rPr lang="en-US" altLang="ko-KR" sz="1400" b="1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+mn-ea"/>
                <a:sym typeface="Wingdings 3" pitchFamily="18" charset="2"/>
              </a:rPr>
              <a:t>the Support Vector Machine (SVM) scheme</a:t>
            </a:r>
            <a:r>
              <a:rPr lang="ko-KR" altLang="en-US" sz="1400" b="1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+mn-ea"/>
                <a:sym typeface="Wingdings 3" pitchFamily="18" charset="2"/>
              </a:rPr>
              <a:t>을 활용하여 섭취되는 식품을 인식하고 그에 따른 에너지와 영양소 섭취량을 평가하는 연구 수행하여 발표함</a:t>
            </a:r>
            <a:r>
              <a:rPr lang="en-US" altLang="ko-KR" sz="1400" b="1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+mn-ea"/>
                <a:sym typeface="Wingdings 3" pitchFamily="18" charset="2"/>
              </a:rPr>
              <a:t>(2013</a:t>
            </a:r>
            <a:r>
              <a:rPr lang="ko-KR" altLang="en-US" sz="1400" b="1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+mn-ea"/>
                <a:sym typeface="Wingdings 3" pitchFamily="18" charset="2"/>
              </a:rPr>
              <a:t>년</a:t>
            </a:r>
            <a:r>
              <a:rPr lang="en-US" altLang="ko-KR" sz="1400" b="1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+mn-ea"/>
                <a:sym typeface="Wingdings 3" pitchFamily="18" charset="2"/>
              </a:rPr>
              <a:t>).</a:t>
            </a:r>
            <a:endParaRPr lang="ko-KR" altLang="en-US" sz="1400" b="1" dirty="0" smtClean="0">
              <a:gradFill>
                <a:gsLst>
                  <a:gs pos="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400000" scaled="1"/>
              </a:gradFill>
              <a:latin typeface="+mn-ea"/>
              <a:sym typeface="Wingdings 3" pitchFamily="18" charset="2"/>
            </a:endParaRPr>
          </a:p>
        </p:txBody>
      </p:sp>
      <p:pic>
        <p:nvPicPr>
          <p:cNvPr id="115713" name="_x128211248" descr="EMB0000235452f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V="1">
            <a:off x="6732240" y="1484784"/>
            <a:ext cx="1440160" cy="94922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251520" y="908720"/>
            <a:ext cx="7416824" cy="31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lvl="1" indent="-1778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7"/>
              </a:buBlip>
              <a:tabLst>
                <a:tab pos="361950" algn="l"/>
              </a:tabLst>
              <a:defRPr/>
            </a:pP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(</a:t>
            </a:r>
            <a:r>
              <a:rPr lang="ko-KR" altLang="en-US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캐나다</a:t>
            </a: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) Intelligent </a:t>
            </a:r>
            <a:r>
              <a:rPr lang="en-US" altLang="ko-KR" sz="16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SVM</a:t>
            </a:r>
            <a:r>
              <a:rPr lang="en-US" altLang="ko-KR" sz="1600" dirty="0" smtClean="0">
                <a:gradFill>
                  <a:gsLst>
                    <a:gs pos="13000">
                      <a:srgbClr val="00B0F0"/>
                    </a:gs>
                    <a:gs pos="0">
                      <a:srgbClr val="0095DC"/>
                    </a:gs>
                    <a:gs pos="100000">
                      <a:srgbClr val="0070C0"/>
                    </a:gs>
                  </a:gsLst>
                  <a:lin ang="5400000" scaled="1"/>
                </a:gradFill>
                <a:latin typeface="HY헤드라인M" pitchFamily="18" charset="-127"/>
                <a:ea typeface="HY헤드라인M" pitchFamily="18" charset="-127"/>
                <a:sym typeface="Wingdings 3" pitchFamily="18" charset="2"/>
              </a:rPr>
              <a:t> Based Food Intake Measurement System </a:t>
            </a:r>
            <a:endParaRPr lang="ko-KR" altLang="en-US" sz="1600" dirty="0" smtClean="0">
              <a:gradFill>
                <a:gsLst>
                  <a:gs pos="13000">
                    <a:srgbClr val="00B0F0"/>
                  </a:gs>
                  <a:gs pos="0">
                    <a:srgbClr val="0095DC"/>
                  </a:gs>
                  <a:gs pos="100000">
                    <a:srgbClr val="0070C0"/>
                  </a:gs>
                </a:gsLst>
                <a:lin ang="5400000" scaled="1"/>
              </a:gradFill>
              <a:latin typeface="HY헤드라인M" pitchFamily="18" charset="-127"/>
              <a:ea typeface="HY헤드라인M" pitchFamily="18" charset="-127"/>
              <a:sym typeface="Wingdings 3" pitchFamily="18" charset="2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11560" y="3573016"/>
            <a:ext cx="7992888" cy="523220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149225" lvl="1" indent="-149225" defTabSz="1043056" fontAlgn="base" latinLnBrk="0">
              <a:buClr>
                <a:prstClr val="black">
                  <a:lumMod val="75000"/>
                  <a:lumOff val="25000"/>
                </a:prstClr>
              </a:buClr>
              <a:buSzPct val="80000"/>
              <a:buBlip>
                <a:blip r:embed="rId5"/>
              </a:buBlip>
              <a:tabLst>
                <a:tab pos="5648325" algn="l"/>
              </a:tabLst>
              <a:defRPr/>
            </a:pPr>
            <a:r>
              <a:rPr lang="en-US" altLang="ko-KR" sz="1400" b="1" dirty="0" smtClean="0">
                <a:solidFill>
                  <a:srgbClr val="0070C0"/>
                </a:solidFill>
                <a:latin typeface="+mn-ea"/>
                <a:sym typeface="Wingdings 3" pitchFamily="18" charset="2"/>
              </a:rPr>
              <a:t>the Support Vector Machine (SVM) </a:t>
            </a:r>
            <a:r>
              <a:rPr lang="ko-KR" altLang="ko-KR" sz="1400" b="1" dirty="0" smtClean="0">
                <a:solidFill>
                  <a:srgbClr val="C00000"/>
                </a:solidFill>
                <a:latin typeface="+mn-ea"/>
                <a:sym typeface="Wingdings 3" pitchFamily="18" charset="2"/>
              </a:rPr>
              <a:t>기계 학습의 분야 중 하나로 </a:t>
            </a:r>
            <a:r>
              <a:rPr lang="ko-KR" altLang="ko-KR" sz="1400" b="1" dirty="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5400000" scaled="1"/>
                </a:gradFill>
                <a:latin typeface="+mn-ea"/>
                <a:sym typeface="Wingdings 3" pitchFamily="18" charset="2"/>
              </a:rPr>
              <a:t>패턴 인식, 자료 분석을 위한 지도 학습 모델이며, 주로 </a:t>
            </a:r>
            <a:r>
              <a:rPr lang="ko-KR" altLang="ko-KR" sz="1400" b="1" dirty="0" smtClean="0">
                <a:solidFill>
                  <a:srgbClr val="C00000"/>
                </a:solidFill>
                <a:latin typeface="+mn-ea"/>
                <a:sym typeface="Wingdings 3" pitchFamily="18" charset="2"/>
              </a:rPr>
              <a:t>분류와 회귀 분석을 위해 사용한다</a:t>
            </a:r>
            <a:endParaRPr lang="ko-KR" altLang="en-US" sz="1400" b="1" dirty="0">
              <a:solidFill>
                <a:srgbClr val="C00000"/>
              </a:solidFill>
              <a:latin typeface="+mn-ea"/>
              <a:sym typeface="Wingdings 3" pitchFamily="18" charset="2"/>
            </a:endParaRPr>
          </a:p>
        </p:txBody>
      </p:sp>
      <p:pic>
        <p:nvPicPr>
          <p:cNvPr id="17817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9" y="4293096"/>
            <a:ext cx="4104455" cy="2025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817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1268760"/>
            <a:ext cx="5184576" cy="1207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8181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4149080"/>
            <a:ext cx="4283968" cy="2328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타원 10"/>
          <p:cNvSpPr/>
          <p:nvPr/>
        </p:nvSpPr>
        <p:spPr>
          <a:xfrm>
            <a:off x="7812360" y="4437112"/>
            <a:ext cx="1008112" cy="208823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WordArt 39"/>
          <p:cNvSpPr>
            <a:spLocks noChangeArrowheads="1" noChangeShapeType="1" noTextEdit="1"/>
          </p:cNvSpPr>
          <p:nvPr/>
        </p:nvSpPr>
        <p:spPr bwMode="auto">
          <a:xfrm>
            <a:off x="251520" y="228600"/>
            <a:ext cx="4464496" cy="3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5)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Automatic Image Analysis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" name="오디오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70"/>
    </mc:Choice>
    <mc:Fallback>
      <p:transition spd="slow" advTm="26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8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908720"/>
            <a:ext cx="7344816" cy="109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3979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2276873"/>
            <a:ext cx="3771900" cy="2520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3980" name="Picture 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4725144"/>
            <a:ext cx="4032448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81" name="Picture 1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2348880"/>
            <a:ext cx="424847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3982" name="Picture 1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572000" y="5373216"/>
            <a:ext cx="3759125" cy="1133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499993" y="2060848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200" b="1" dirty="0" smtClean="0">
                <a:solidFill>
                  <a:srgbClr val="FF0000"/>
                </a:solidFill>
              </a:rPr>
              <a:t>RFPM: Remote Food Photography Method</a:t>
            </a:r>
            <a:endParaRPr lang="ko-KR" altLang="en-US" sz="1200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US" altLang="ko-KR" sz="1200" b="1" dirty="0" smtClean="0">
                <a:solidFill>
                  <a:srgbClr val="FF0000"/>
                </a:solidFill>
              </a:rPr>
              <a:t>EMA: Ecological Momentary Assessment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83968" y="4919008"/>
            <a:ext cx="4536504" cy="1615827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100" b="1" dirty="0" smtClean="0"/>
              <a:t>RFPM</a:t>
            </a:r>
            <a:r>
              <a:rPr lang="ko-KR" altLang="en-US" sz="1100" b="1" dirty="0" smtClean="0"/>
              <a:t>은 </a:t>
            </a:r>
            <a:r>
              <a:rPr lang="en-US" altLang="ko-KR" sz="1100" b="1" dirty="0" smtClean="0"/>
              <a:t>Ecological Momentary Assessment (EMA) </a:t>
            </a:r>
            <a:r>
              <a:rPr lang="ko-KR" altLang="en-US" sz="1100" b="1" dirty="0" smtClean="0"/>
              <a:t>방법을 사용하여 데이터 품질을 향상</a:t>
            </a:r>
            <a:endParaRPr lang="en-US" altLang="ko-KR" sz="1100" b="1" dirty="0" smtClean="0"/>
          </a:p>
          <a:p>
            <a:pPr>
              <a:buFont typeface="Wingdings" pitchFamily="2" charset="2"/>
              <a:buChar char="§"/>
            </a:pPr>
            <a:r>
              <a:rPr lang="ko-KR" altLang="en-US" sz="1100" b="1" dirty="0" smtClean="0"/>
              <a:t>누락 된 데이터를 최소화</a:t>
            </a:r>
            <a:endParaRPr lang="en-US" altLang="ko-KR" sz="1100" b="1" dirty="0" smtClean="0"/>
          </a:p>
          <a:p>
            <a:pPr>
              <a:buFont typeface="Wingdings" pitchFamily="2" charset="2"/>
              <a:buChar char="§"/>
            </a:pPr>
            <a:r>
              <a:rPr lang="ko-KR" altLang="en-US" sz="1100" b="1" dirty="0" smtClean="0"/>
              <a:t>참가자의 스마트 </a:t>
            </a:r>
            <a:r>
              <a:rPr lang="ko-KR" altLang="en-US" sz="1100" b="1" dirty="0" err="1" smtClean="0"/>
              <a:t>폰에</a:t>
            </a:r>
            <a:r>
              <a:rPr lang="ko-KR" altLang="en-US" sz="1100" b="1" dirty="0" smtClean="0"/>
              <a:t> 자동으로 메시지가 전송</a:t>
            </a:r>
            <a:endParaRPr lang="en-US" altLang="ko-KR" sz="1100" b="1" dirty="0" smtClean="0"/>
          </a:p>
          <a:p>
            <a:pPr>
              <a:buFont typeface="Wingdings" pitchFamily="2" charset="2"/>
              <a:buChar char="§"/>
            </a:pPr>
            <a:r>
              <a:rPr lang="ko-KR" altLang="en-US" sz="1100" b="1" dirty="0" smtClean="0"/>
              <a:t>학생들에게 음식의 이미지를 </a:t>
            </a:r>
            <a:r>
              <a:rPr lang="ko-KR" altLang="en-US" sz="1100" b="1" dirty="0" err="1" smtClean="0"/>
              <a:t>캡처하게</a:t>
            </a:r>
            <a:r>
              <a:rPr lang="en-US" altLang="ko-KR" sz="1100" b="1" dirty="0" smtClean="0"/>
              <a:t> </a:t>
            </a:r>
            <a:r>
              <a:rPr lang="ko-KR" altLang="en-US" sz="1100" b="1" dirty="0" smtClean="0"/>
              <a:t>하고 연구원에게 전송</a:t>
            </a:r>
            <a:endParaRPr lang="en-US" altLang="ko-KR" sz="1100" b="1" dirty="0" smtClean="0"/>
          </a:p>
          <a:p>
            <a:pPr>
              <a:buFont typeface="Wingdings" pitchFamily="2" charset="2"/>
              <a:buChar char="§"/>
            </a:pPr>
            <a:r>
              <a:rPr lang="ko-KR" altLang="en-US" sz="1100" b="1" dirty="0" smtClean="0"/>
              <a:t>이미지는 </a:t>
            </a:r>
            <a:r>
              <a:rPr lang="en-US" altLang="ko-KR" sz="1100" b="1" dirty="0" smtClean="0"/>
              <a:t>Food</a:t>
            </a:r>
            <a:r>
              <a:rPr lang="ko-KR" altLang="en-US" sz="1100" b="1" dirty="0" smtClean="0"/>
              <a:t>라는 컴퓨터 프로그램에 의해 수신되고 관리</a:t>
            </a:r>
            <a:r>
              <a:rPr lang="en-US" altLang="ko-KR" sz="1100" b="1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100" b="1" dirty="0" smtClean="0"/>
              <a:t>사진 응용 프로그램 </a:t>
            </a:r>
            <a:r>
              <a:rPr lang="en-US" altLang="ko-KR" sz="1100" b="1" dirty="0" smtClean="0"/>
              <a:t>©.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100" b="1" dirty="0" smtClean="0"/>
              <a:t>식품 사진 응용 프로그램 </a:t>
            </a:r>
            <a:r>
              <a:rPr lang="en-US" altLang="ko-KR" sz="1100" b="1" dirty="0" smtClean="0"/>
              <a:t>©</a:t>
            </a:r>
            <a:r>
              <a:rPr lang="ko-KR" altLang="en-US" sz="1100" b="1" dirty="0" smtClean="0"/>
              <a:t>도 프롬프트를 표시하고 자동 보고서를 연구팀에 전송</a:t>
            </a:r>
            <a:endParaRPr lang="ko-KR" altLang="en-US" sz="1100" b="1" dirty="0"/>
          </a:p>
        </p:txBody>
      </p:sp>
      <p:sp>
        <p:nvSpPr>
          <p:cNvPr id="11" name="WordArt 39"/>
          <p:cNvSpPr>
            <a:spLocks noChangeArrowheads="1" noChangeShapeType="1" noTextEdit="1"/>
          </p:cNvSpPr>
          <p:nvPr/>
        </p:nvSpPr>
        <p:spPr bwMode="auto">
          <a:xfrm>
            <a:off x="251520" y="228600"/>
            <a:ext cx="4464496" cy="3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5)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Automatic Image Analysis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9" name="오디오 2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3"/>
    </mc:Choice>
    <mc:Fallback>
      <p:transition spd="slow" advTm="240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124744"/>
            <a:ext cx="561662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920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2420887"/>
            <a:ext cx="4392488" cy="3629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920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2492896"/>
            <a:ext cx="410445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타원 6"/>
          <p:cNvSpPr/>
          <p:nvPr/>
        </p:nvSpPr>
        <p:spPr>
          <a:xfrm>
            <a:off x="2411760" y="5661248"/>
            <a:ext cx="1080120" cy="43204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3419872" y="5661248"/>
            <a:ext cx="1080120" cy="432048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148064" y="2708920"/>
            <a:ext cx="504056" cy="367240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8244408" y="2636912"/>
            <a:ext cx="720080" cy="367240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WordArt 39"/>
          <p:cNvSpPr>
            <a:spLocks noChangeArrowheads="1" noChangeShapeType="1" noTextEdit="1"/>
          </p:cNvSpPr>
          <p:nvPr/>
        </p:nvSpPr>
        <p:spPr bwMode="auto">
          <a:xfrm>
            <a:off x="251520" y="228600"/>
            <a:ext cx="4464496" cy="3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5)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Automatic Image Analysis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6" name="오디오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8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933"/>
    </mc:Choice>
    <mc:Fallback>
      <p:transition spd="slow" advTm="33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3573016"/>
            <a:ext cx="5475161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124744"/>
            <a:ext cx="835292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직사각형 4"/>
          <p:cNvSpPr/>
          <p:nvPr/>
        </p:nvSpPr>
        <p:spPr>
          <a:xfrm>
            <a:off x="323528" y="2564904"/>
            <a:ext cx="8136904" cy="738664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ko-KR" sz="1400" b="1" dirty="0" smtClean="0"/>
              <a:t>To compare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mean daily energy intake</a:t>
            </a:r>
            <a:r>
              <a:rPr lang="en-US" altLang="ko-KR" sz="1400" b="1" dirty="0" smtClean="0"/>
              <a:t> of overweight and obese young adults assessed by a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DP+R method</a:t>
            </a:r>
            <a:r>
              <a:rPr lang="en-US" altLang="ko-KR" sz="1400" b="1" dirty="0" smtClean="0"/>
              <a:t> with mean total daily energy expenditure assessed by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doubly labeled water (TDEE(DLW))</a:t>
            </a:r>
            <a:r>
              <a:rPr lang="en-US" altLang="ko-KR" sz="1400" b="1" dirty="0" smtClean="0"/>
              <a:t>.</a:t>
            </a:r>
            <a:endParaRPr lang="ko-KR" altLang="en-US" sz="1400" b="1" dirty="0"/>
          </a:p>
        </p:txBody>
      </p:sp>
      <p:sp>
        <p:nvSpPr>
          <p:cNvPr id="8" name="직사각형 7"/>
          <p:cNvSpPr/>
          <p:nvPr/>
        </p:nvSpPr>
        <p:spPr>
          <a:xfrm>
            <a:off x="2339752" y="3717032"/>
            <a:ext cx="4176464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67544" y="836712"/>
            <a:ext cx="3076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Image Associated Records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2" name="WordArt 39"/>
          <p:cNvSpPr>
            <a:spLocks noChangeArrowheads="1" noChangeShapeType="1" noTextEdit="1"/>
          </p:cNvSpPr>
          <p:nvPr/>
        </p:nvSpPr>
        <p:spPr bwMode="auto">
          <a:xfrm>
            <a:off x="251520" y="228600"/>
            <a:ext cx="4464496" cy="3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5)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Automatic Image Analysis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7" name="오디오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55"/>
    </mc:Choice>
    <mc:Fallback>
      <p:transition spd="slow" advTm="18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2420888"/>
            <a:ext cx="6624736" cy="334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직사각형 2"/>
          <p:cNvSpPr/>
          <p:nvPr/>
        </p:nvSpPr>
        <p:spPr>
          <a:xfrm>
            <a:off x="179512" y="6237312"/>
            <a:ext cx="84969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50" dirty="0" err="1" smtClean="0">
                <a:hlinkClick r:id="rId6"/>
              </a:rPr>
              <a:t>Ptomey</a:t>
            </a:r>
            <a:r>
              <a:rPr lang="en-US" altLang="ko-KR" sz="1050" dirty="0" smtClean="0">
                <a:hlinkClick r:id="rId6"/>
              </a:rPr>
              <a:t> LT </a:t>
            </a:r>
            <a:r>
              <a:rPr lang="en-US" altLang="ko-KR" sz="1050" dirty="0" smtClean="0"/>
              <a:t>et al. Validity of energy intake estimated by digital photography plus recall in overweight and obese young adults. </a:t>
            </a:r>
            <a:r>
              <a:rPr lang="nl-NL" altLang="ko-KR" sz="1050" dirty="0" smtClean="0">
                <a:hlinkClick r:id="rId7" tooltip="Journal of the Academy of Nutrition and Dietetics."/>
              </a:rPr>
              <a:t>J Acad Nutr Diet.</a:t>
            </a:r>
            <a:r>
              <a:rPr lang="nl-NL" altLang="ko-KR" sz="1050" dirty="0" smtClean="0"/>
              <a:t> 2015 Sep;115(9):1392-9.</a:t>
            </a:r>
            <a:endParaRPr lang="ko-KR" altLang="en-US" sz="1050" dirty="0"/>
          </a:p>
        </p:txBody>
      </p:sp>
      <p:sp>
        <p:nvSpPr>
          <p:cNvPr id="5" name="직사각형 4"/>
          <p:cNvSpPr/>
          <p:nvPr/>
        </p:nvSpPr>
        <p:spPr>
          <a:xfrm>
            <a:off x="4788024" y="5805264"/>
            <a:ext cx="271901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 smtClean="0"/>
              <a:t>*Digital </a:t>
            </a:r>
            <a:r>
              <a:rPr lang="en-US" altLang="ko-KR" sz="1100" dirty="0" err="1" smtClean="0"/>
              <a:t>photography+dietrecall</a:t>
            </a:r>
            <a:r>
              <a:rPr lang="en-US" altLang="ko-KR" sz="1100" dirty="0" smtClean="0"/>
              <a:t> (DP+R)</a:t>
            </a:r>
            <a:endParaRPr lang="ko-KR" altLang="en-US" sz="1100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836712"/>
            <a:ext cx="878497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6300192" y="3717032"/>
            <a:ext cx="1152128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막힌 원호 15"/>
          <p:cNvSpPr/>
          <p:nvPr/>
        </p:nvSpPr>
        <p:spPr>
          <a:xfrm>
            <a:off x="2483768" y="3645024"/>
            <a:ext cx="504056" cy="319079"/>
          </a:xfrm>
          <a:prstGeom prst="blockArc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7" name="막힌 원호 16"/>
          <p:cNvSpPr/>
          <p:nvPr/>
        </p:nvSpPr>
        <p:spPr>
          <a:xfrm rot="1640973">
            <a:off x="2483768" y="3521109"/>
            <a:ext cx="792088" cy="319079"/>
          </a:xfrm>
          <a:prstGeom prst="blockArc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8" name="막힌 원호 17"/>
          <p:cNvSpPr/>
          <p:nvPr/>
        </p:nvSpPr>
        <p:spPr>
          <a:xfrm>
            <a:off x="3880946" y="3501008"/>
            <a:ext cx="504056" cy="319079"/>
          </a:xfrm>
          <a:prstGeom prst="blockArc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9" name="막힌 원호 18"/>
          <p:cNvSpPr/>
          <p:nvPr/>
        </p:nvSpPr>
        <p:spPr>
          <a:xfrm rot="1640973">
            <a:off x="3880946" y="3377093"/>
            <a:ext cx="792088" cy="319079"/>
          </a:xfrm>
          <a:prstGeom prst="blockArc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0" name="막힌 원호 19"/>
          <p:cNvSpPr/>
          <p:nvPr/>
        </p:nvSpPr>
        <p:spPr>
          <a:xfrm>
            <a:off x="5249098" y="3717791"/>
            <a:ext cx="504056" cy="319079"/>
          </a:xfrm>
          <a:prstGeom prst="blockArc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1" name="막힌 원호 20"/>
          <p:cNvSpPr/>
          <p:nvPr/>
        </p:nvSpPr>
        <p:spPr>
          <a:xfrm rot="1640973">
            <a:off x="5249098" y="3593876"/>
            <a:ext cx="792088" cy="319079"/>
          </a:xfrm>
          <a:prstGeom prst="blockArc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WordArt 39"/>
          <p:cNvSpPr>
            <a:spLocks noChangeArrowheads="1" noChangeShapeType="1" noTextEdit="1"/>
          </p:cNvSpPr>
          <p:nvPr/>
        </p:nvSpPr>
        <p:spPr bwMode="auto">
          <a:xfrm>
            <a:off x="251520" y="228600"/>
            <a:ext cx="4464496" cy="3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5)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Automatic Image Analysis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1" name="오디오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07"/>
    </mc:Choice>
    <mc:Fallback>
      <p:transition spd="slow" advTm="205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980728"/>
            <a:ext cx="410445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02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212976"/>
            <a:ext cx="511256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395536" y="2924944"/>
            <a:ext cx="489654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sz="1400" b="1" dirty="0" smtClean="0">
                <a:solidFill>
                  <a:srgbClr val="0070C0"/>
                </a:solidFill>
              </a:rPr>
              <a:t> Overview of the prototype in each sensing approach.</a:t>
            </a:r>
            <a:endParaRPr lang="ko-KR" altLang="en-US" sz="1400" b="1" dirty="0">
              <a:solidFill>
                <a:srgbClr val="0070C0"/>
              </a:solidFill>
            </a:endParaRPr>
          </a:p>
        </p:txBody>
      </p:sp>
      <p:sp>
        <p:nvSpPr>
          <p:cNvPr id="9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580112" y="3501008"/>
            <a:ext cx="3347864" cy="2377574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Acoustic approach (</a:t>
            </a:r>
            <a:r>
              <a:rPr lang="ko-KR" altLang="en-US" sz="1100" b="1" dirty="0" smtClean="0"/>
              <a:t>음향</a:t>
            </a:r>
            <a:r>
              <a:rPr lang="en-US" altLang="ko-KR" sz="1100" b="1" dirty="0" smtClean="0"/>
              <a:t>/</a:t>
            </a:r>
            <a:r>
              <a:rPr lang="ko-KR" altLang="en-US" sz="1100" b="1" dirty="0" smtClean="0"/>
              <a:t>청각적</a:t>
            </a:r>
            <a:r>
              <a:rPr lang="en-US" altLang="ko-KR" sz="1100" b="1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Visual/camera approach (</a:t>
            </a:r>
            <a:r>
              <a:rPr lang="ko-KR" altLang="en-US" sz="1100" b="1" dirty="0" smtClean="0"/>
              <a:t>시각적</a:t>
            </a:r>
            <a:r>
              <a:rPr lang="en-US" altLang="ko-KR" sz="1100" b="1" dirty="0" smtClean="0"/>
              <a:t>/</a:t>
            </a:r>
            <a:r>
              <a:rPr lang="ko-KR" altLang="en-US" sz="1100" b="1" dirty="0" smtClean="0"/>
              <a:t>카메라</a:t>
            </a:r>
            <a:r>
              <a:rPr lang="en-US" altLang="ko-KR" sz="1100" b="1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Inertial approach (</a:t>
            </a:r>
            <a:r>
              <a:rPr lang="ko-KR" altLang="en-US" sz="1100" b="1" dirty="0" smtClean="0"/>
              <a:t>관성</a:t>
            </a:r>
            <a:r>
              <a:rPr lang="en-US" altLang="ko-KR" sz="1100" b="1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EMG/EGG-based approach (</a:t>
            </a:r>
            <a:r>
              <a:rPr lang="ko-KR" altLang="en-US" sz="1100" b="1" dirty="0" err="1" smtClean="0"/>
              <a:t>근전도</a:t>
            </a:r>
            <a:r>
              <a:rPr lang="en-US" altLang="ko-KR" sz="1100" b="1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Piezoelectric approach (</a:t>
            </a:r>
            <a:r>
              <a:rPr lang="ko-KR" altLang="en-US" sz="1100" b="1" dirty="0" err="1" smtClean="0"/>
              <a:t>압전</a:t>
            </a:r>
            <a:r>
              <a:rPr lang="en-US" altLang="ko-KR" sz="1100" b="1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Fusion approach (</a:t>
            </a:r>
            <a:r>
              <a:rPr lang="ko-KR" altLang="en-US" sz="1100" b="1" dirty="0" smtClean="0"/>
              <a:t>융합</a:t>
            </a:r>
            <a:r>
              <a:rPr lang="en-US" altLang="ko-KR" sz="1100" b="1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Electrical proximity sensing(</a:t>
            </a:r>
            <a:r>
              <a:rPr lang="ko-KR" altLang="en-US" sz="1100" b="1" dirty="0" smtClean="0"/>
              <a:t>근접센서</a:t>
            </a:r>
            <a:r>
              <a:rPr lang="en-US" altLang="ko-KR" sz="1100" b="1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lphaLcParenBoth"/>
            </a:pPr>
            <a:r>
              <a:rPr lang="en-US" altLang="ko-KR" sz="1100" b="1" dirty="0" smtClean="0"/>
              <a:t>Respiratory inductance plethysmography(</a:t>
            </a:r>
            <a:r>
              <a:rPr lang="ko-KR" altLang="en-US" sz="1100" b="1" dirty="0" smtClean="0"/>
              <a:t>호흡 측정</a:t>
            </a:r>
            <a:r>
              <a:rPr lang="en-US" altLang="ko-KR" sz="1100" b="1" dirty="0" smtClean="0"/>
              <a:t>)</a:t>
            </a:r>
            <a:endParaRPr lang="ko-KR" altLang="en-US" sz="1100" b="1" dirty="0"/>
          </a:p>
        </p:txBody>
      </p:sp>
      <p:sp>
        <p:nvSpPr>
          <p:cNvPr id="10" name="직사각형 9"/>
          <p:cNvSpPr/>
          <p:nvPr/>
        </p:nvSpPr>
        <p:spPr>
          <a:xfrm>
            <a:off x="323528" y="607413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압전</a:t>
            </a:r>
            <a:r>
              <a:rPr lang="en-US" altLang="ko-KR" sz="1400" b="1" dirty="0" smtClean="0"/>
              <a:t>(Piezoelectric ): </a:t>
            </a:r>
            <a:r>
              <a:rPr lang="ko-KR" altLang="en-US" sz="1400" b="1" dirty="0" smtClean="0"/>
              <a:t> 기계적 일그러짐을 가함으로써 유전 분극을 일으키는 현상</a:t>
            </a:r>
            <a:endParaRPr lang="en-US" altLang="ko-KR" sz="1400" b="1" dirty="0" smtClean="0"/>
          </a:p>
          <a:p>
            <a:pPr>
              <a:buFont typeface="Wingdings" pitchFamily="2" charset="2"/>
              <a:buChar char="§"/>
            </a:pPr>
            <a:r>
              <a:rPr lang="en-US" altLang="ko-KR" sz="1400" b="1" dirty="0" smtClean="0"/>
              <a:t> </a:t>
            </a:r>
            <a:r>
              <a:rPr lang="ko-KR" altLang="en-US" sz="1400" b="1" dirty="0" err="1" smtClean="0"/>
              <a:t>근전도검사</a:t>
            </a:r>
            <a:r>
              <a:rPr lang="en-US" altLang="ko-KR" sz="1400" b="1" dirty="0" smtClean="0"/>
              <a:t>(electromyography, EMG): </a:t>
            </a:r>
            <a:r>
              <a:rPr lang="ko-KR" altLang="en-US" sz="1400" b="1" dirty="0" smtClean="0"/>
              <a:t> 골격근에서 발생하는 전기적인 신호를 측정하고 기록하는 기술</a:t>
            </a:r>
            <a:endParaRPr lang="ko-KR" altLang="en-US" sz="1400" b="1" dirty="0"/>
          </a:p>
        </p:txBody>
      </p:sp>
      <p:sp>
        <p:nvSpPr>
          <p:cNvPr id="11" name="타원 10"/>
          <p:cNvSpPr/>
          <p:nvPr/>
        </p:nvSpPr>
        <p:spPr>
          <a:xfrm>
            <a:off x="395536" y="1340768"/>
            <a:ext cx="4104456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오디오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57"/>
    </mc:Choice>
    <mc:Fallback>
      <p:transition spd="slow" advTm="33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915816" y="1484784"/>
            <a:ext cx="2829236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ja-JP" b="1" dirty="0" smtClean="0">
                <a:solidFill>
                  <a:srgbClr val="0070C0"/>
                </a:solidFill>
              </a:rPr>
              <a:t>Food Intake Mechanism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1988840"/>
            <a:ext cx="6729978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39552" y="616530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출처</a:t>
            </a:r>
            <a:r>
              <a:rPr lang="en-US" altLang="ko-KR" sz="1000" dirty="0" smtClean="0"/>
              <a:t>: Tri Vu, </a:t>
            </a:r>
            <a:r>
              <a:rPr lang="en-US" altLang="ko-KR" sz="1000" dirty="0" err="1" smtClean="0"/>
              <a:t>Feng</a:t>
            </a:r>
            <a:r>
              <a:rPr lang="en-US" altLang="ko-KR" sz="1000" dirty="0" smtClean="0"/>
              <a:t> Lin, </a:t>
            </a:r>
            <a:r>
              <a:rPr lang="en-US" altLang="ko-KR" sz="1000" dirty="0" err="1" smtClean="0"/>
              <a:t>Nabil</a:t>
            </a:r>
            <a:r>
              <a:rPr lang="en-US" altLang="ko-KR" sz="1000" dirty="0" smtClean="0"/>
              <a:t> </a:t>
            </a:r>
            <a:r>
              <a:rPr lang="en-US" altLang="ko-KR" sz="1000" dirty="0" err="1" smtClean="0"/>
              <a:t>Alshurafa</a:t>
            </a:r>
            <a:r>
              <a:rPr lang="en-US" altLang="ko-KR" sz="1000" dirty="0" smtClean="0"/>
              <a:t> and </a:t>
            </a:r>
            <a:r>
              <a:rPr lang="en-US" altLang="ko-KR" sz="1000" dirty="0" err="1" smtClean="0"/>
              <a:t>Wenyao</a:t>
            </a:r>
            <a:r>
              <a:rPr lang="en-US" altLang="ko-KR" sz="1000" dirty="0" smtClean="0"/>
              <a:t> </a:t>
            </a:r>
            <a:r>
              <a:rPr lang="en-US" altLang="ko-KR" sz="1000" dirty="0" err="1" smtClean="0"/>
              <a:t>Xu</a:t>
            </a:r>
            <a:r>
              <a:rPr lang="en-US" altLang="ko-KR" sz="1000" dirty="0" smtClean="0"/>
              <a:t>  Wearable Food Intake Monitoring Technologies: A Comprehensive Review. Computers 2017, 6, 4; doi:10.3390/computers6010004)</a:t>
            </a:r>
            <a:endParaRPr lang="ko-KR" altLang="en-US" sz="1000" dirty="0"/>
          </a:p>
        </p:txBody>
      </p:sp>
      <p:sp>
        <p:nvSpPr>
          <p:cNvPr id="8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6" name="오디오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12"/>
    </mc:Choice>
    <mc:Fallback>
      <p:transition spd="slow" advTm="21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23528" y="1484784"/>
            <a:ext cx="5976664" cy="307777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ko-KR" sz="1400" b="1" dirty="0" smtClean="0"/>
              <a:t>One of the most reliable ways to detect ingestion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11560" y="2132856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/>
              <a:t>A variety of approaches exists </a:t>
            </a:r>
            <a:r>
              <a:rPr lang="en-US" altLang="ko-KR" dirty="0" smtClean="0">
                <a:solidFill>
                  <a:srgbClr val="FF0000"/>
                </a:solidFill>
              </a:rPr>
              <a:t>to detect swallowing</a:t>
            </a:r>
            <a:endParaRPr lang="ko-KR" altLang="en-US" dirty="0" smtClean="0">
              <a:solidFill>
                <a:srgbClr val="FF0000"/>
              </a:solidFill>
            </a:endParaRPr>
          </a:p>
        </p:txBody>
      </p:sp>
      <p:pic>
        <p:nvPicPr>
          <p:cNvPr id="9523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301208"/>
            <a:ext cx="8352928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637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780928"/>
            <a:ext cx="554461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3" name="오디오 2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792"/>
    </mc:Choice>
    <mc:Fallback>
      <p:transition spd="slow" advTm="12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3068960"/>
            <a:ext cx="1893997" cy="1889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직사각형 3"/>
          <p:cNvSpPr/>
          <p:nvPr/>
        </p:nvSpPr>
        <p:spPr>
          <a:xfrm>
            <a:off x="179512" y="5334307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200" dirty="0" smtClean="0"/>
              <a:t>strain sensor attached below the outer ear to detect movement of the lower jaw</a:t>
            </a:r>
            <a:endParaRPr lang="ko-KR" altLang="en-US" sz="1200" dirty="0"/>
          </a:p>
        </p:txBody>
      </p:sp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2060848"/>
            <a:ext cx="4176464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011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3356992"/>
            <a:ext cx="4303886" cy="1465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4788024" y="5229200"/>
            <a:ext cx="37444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err="1" smtClean="0"/>
              <a:t>Earpad</a:t>
            </a:r>
            <a:r>
              <a:rPr lang="en-US" altLang="ko-KR" sz="1200" dirty="0" smtClean="0"/>
              <a:t> sensor design to monitor chewing sounds. (a): Sensor prototype with </a:t>
            </a:r>
            <a:r>
              <a:rPr lang="en-US" altLang="ko-KR" sz="1200" dirty="0" err="1" smtClean="0"/>
              <a:t>earpad</a:t>
            </a:r>
            <a:r>
              <a:rPr lang="en-US" altLang="ko-KR" sz="1200" dirty="0" smtClean="0"/>
              <a:t> cushion. </a:t>
            </a:r>
          </a:p>
          <a:p>
            <a:r>
              <a:rPr lang="en-US" altLang="ko-KR" sz="1200" dirty="0" smtClean="0"/>
              <a:t>(b): Attachment of the foam cushion to the sensor. (c): Sensor prototype when worn by a test user.</a:t>
            </a:r>
            <a:endParaRPr lang="ko-KR" altLang="en-US" sz="1200" dirty="0"/>
          </a:p>
        </p:txBody>
      </p:sp>
      <p:sp>
        <p:nvSpPr>
          <p:cNvPr id="8" name="직사각형 7"/>
          <p:cNvSpPr/>
          <p:nvPr/>
        </p:nvSpPr>
        <p:spPr>
          <a:xfrm>
            <a:off x="323528" y="1268760"/>
            <a:ext cx="8245424" cy="646331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ko-KR" b="1" dirty="0" smtClean="0"/>
              <a:t>Chewing is associated with intake of most solid foods and can be used as indicator of food intake</a:t>
            </a:r>
            <a:endParaRPr lang="ko-KR" altLang="en-US" b="1" dirty="0"/>
          </a:p>
        </p:txBody>
      </p:sp>
      <p:pic>
        <p:nvPicPr>
          <p:cNvPr id="9011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2132856"/>
            <a:ext cx="4007743" cy="903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251520" y="836712"/>
            <a:ext cx="6100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(a) Acoustic Approach (</a:t>
            </a:r>
            <a:r>
              <a:rPr lang="ko-KR" altLang="en-US" b="1" dirty="0" smtClean="0">
                <a:solidFill>
                  <a:srgbClr val="0070C0"/>
                </a:solidFill>
              </a:rPr>
              <a:t>음향</a:t>
            </a:r>
            <a:r>
              <a:rPr lang="en-US" altLang="ko-KR" b="1" dirty="0" smtClean="0">
                <a:solidFill>
                  <a:srgbClr val="0070C0"/>
                </a:solidFill>
              </a:rPr>
              <a:t>/</a:t>
            </a:r>
            <a:r>
              <a:rPr lang="ko-KR" altLang="en-US" b="1" dirty="0" smtClean="0">
                <a:solidFill>
                  <a:srgbClr val="0070C0"/>
                </a:solidFill>
              </a:rPr>
              <a:t>청각적</a:t>
            </a:r>
            <a:r>
              <a:rPr lang="en-US" altLang="ko-KR" b="1" dirty="0" smtClean="0">
                <a:solidFill>
                  <a:srgbClr val="0070C0"/>
                </a:solidFill>
              </a:rPr>
              <a:t>) : Chewing sensor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724128" y="2132856"/>
            <a:ext cx="1368152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5" name="오디오 2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04"/>
    </mc:Choice>
    <mc:Fallback>
      <p:transition spd="slow" advTm="277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5076056" y="2780928"/>
            <a:ext cx="3779912" cy="1200329"/>
          </a:xfrm>
          <a:prstGeom prst="rect">
            <a:avLst/>
          </a:prstGeom>
          <a:solidFill>
            <a:schemeClr val="bg1"/>
          </a:solidFill>
          <a:effectLst/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Spectral analysis of the </a:t>
            </a:r>
            <a:r>
              <a:rPr lang="en-US" altLang="ko-KR" sz="1200" dirty="0" err="1" smtClean="0"/>
              <a:t>earpad</a:t>
            </a:r>
            <a:r>
              <a:rPr lang="en-US" altLang="ko-KR" sz="1200" dirty="0" smtClean="0"/>
              <a:t> sensor and a lab reference probe for four foods. </a:t>
            </a:r>
          </a:p>
          <a:p>
            <a:r>
              <a:rPr lang="en-US" altLang="ko-KR" sz="1200" dirty="0" smtClean="0"/>
              <a:t>While the </a:t>
            </a:r>
            <a:r>
              <a:rPr lang="en-US" altLang="ko-KR" sz="1200" dirty="0" err="1" smtClean="0"/>
              <a:t>earpad</a:t>
            </a:r>
            <a:r>
              <a:rPr lang="en-US" altLang="ko-KR" sz="1200" dirty="0" smtClean="0"/>
              <a:t> sensor is embedded in a headphone housing, the lab reference is using a foam enclosure that achieved a higher ear occlusion level.</a:t>
            </a:r>
            <a:endParaRPr lang="ko-KR" altLang="en-US" sz="1200" dirty="0"/>
          </a:p>
        </p:txBody>
      </p:sp>
      <p:pic>
        <p:nvPicPr>
          <p:cNvPr id="911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365104"/>
            <a:ext cx="4125663" cy="1778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114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6165304"/>
            <a:ext cx="687070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827584" y="4365104"/>
            <a:ext cx="1440160" cy="15841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2699792" y="4437112"/>
            <a:ext cx="1440160" cy="15925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227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1" y="1988840"/>
            <a:ext cx="3922181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323528" y="1268760"/>
            <a:ext cx="8245424" cy="646331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ko-KR" b="1" dirty="0" smtClean="0"/>
              <a:t>Chewing is associated with intake of most solid foods and can be used as indicator of food intake</a:t>
            </a:r>
            <a:endParaRPr lang="ko-KR" altLang="en-US" b="1" dirty="0"/>
          </a:p>
        </p:txBody>
      </p:sp>
      <p:sp>
        <p:nvSpPr>
          <p:cNvPr id="12" name="직사각형 11"/>
          <p:cNvSpPr/>
          <p:nvPr/>
        </p:nvSpPr>
        <p:spPr>
          <a:xfrm>
            <a:off x="251520" y="836712"/>
            <a:ext cx="61007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(a) Acoustic Approach (</a:t>
            </a:r>
            <a:r>
              <a:rPr lang="ko-KR" altLang="en-US" b="1" dirty="0" smtClean="0">
                <a:solidFill>
                  <a:srgbClr val="0070C0"/>
                </a:solidFill>
              </a:rPr>
              <a:t>음향</a:t>
            </a:r>
            <a:r>
              <a:rPr lang="en-US" altLang="ko-KR" b="1" dirty="0" smtClean="0">
                <a:solidFill>
                  <a:srgbClr val="0070C0"/>
                </a:solidFill>
              </a:rPr>
              <a:t>/</a:t>
            </a:r>
            <a:r>
              <a:rPr lang="ko-KR" altLang="en-US" b="1" dirty="0" smtClean="0">
                <a:solidFill>
                  <a:srgbClr val="0070C0"/>
                </a:solidFill>
              </a:rPr>
              <a:t>청각적</a:t>
            </a:r>
            <a:r>
              <a:rPr lang="en-US" altLang="ko-KR" b="1" dirty="0" smtClean="0">
                <a:solidFill>
                  <a:srgbClr val="0070C0"/>
                </a:solidFill>
              </a:rPr>
              <a:t>) : Chewing sensor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5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6" name="오디오 2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26"/>
    </mc:Choice>
    <mc:Fallback>
      <p:transition spd="slow" advTm="25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484784"/>
            <a:ext cx="6768752" cy="1367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5000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3800030"/>
            <a:ext cx="2088232" cy="1380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직사각형 11"/>
          <p:cNvSpPr/>
          <p:nvPr/>
        </p:nvSpPr>
        <p:spPr>
          <a:xfrm>
            <a:off x="395536" y="5445224"/>
            <a:ext cx="2232248" cy="738664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txBody>
          <a:bodyPr wrap="square">
            <a:spAutoFit/>
          </a:bodyPr>
          <a:lstStyle/>
          <a:p>
            <a:r>
              <a:rPr lang="en-US" altLang="ko-KR" sz="1400" dirty="0" smtClean="0"/>
              <a:t>The cameras on the </a:t>
            </a:r>
            <a:r>
              <a:rPr lang="en-US" altLang="ko-KR" sz="1400" b="1" dirty="0" err="1" smtClean="0"/>
              <a:t>eButton</a:t>
            </a:r>
            <a:r>
              <a:rPr lang="en-US" altLang="ko-KR" sz="1400" dirty="0" smtClean="0"/>
              <a:t> </a:t>
            </a:r>
            <a:r>
              <a:rPr lang="en-US" altLang="ko-KR" sz="1400" b="1" dirty="0" smtClean="0"/>
              <a:t>automatically take pictures of food</a:t>
            </a:r>
            <a:endParaRPr lang="en-US" altLang="ko-KR" sz="1400" b="1" dirty="0"/>
          </a:p>
        </p:txBody>
      </p:sp>
      <p:sp>
        <p:nvSpPr>
          <p:cNvPr id="14" name="직사각형 13"/>
          <p:cNvSpPr/>
          <p:nvPr/>
        </p:nvSpPr>
        <p:spPr>
          <a:xfrm>
            <a:off x="2987824" y="5589240"/>
            <a:ext cx="5796136" cy="738664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2000" endA="300" endPos="35000" dir="5400000" sy="-100000" algn="bl" rotWithShape="0"/>
          </a:effectLst>
        </p:spPr>
        <p:txBody>
          <a:bodyPr wrap="square">
            <a:spAutoFit/>
          </a:bodyPr>
          <a:lstStyle/>
          <a:p>
            <a:r>
              <a:rPr lang="en-US" altLang="ko-KR" sz="1400" b="1" dirty="0" smtClean="0"/>
              <a:t>Food image processing: </a:t>
            </a:r>
          </a:p>
          <a:p>
            <a:r>
              <a:rPr lang="en-US" altLang="ko-KR" sz="1400" b="1" dirty="0" smtClean="0"/>
              <a:t>(a) raw image, (b) dining plate detection, (c) food segmentation, </a:t>
            </a:r>
          </a:p>
          <a:p>
            <a:r>
              <a:rPr lang="en-US" altLang="ko-KR" sz="1400" b="1" dirty="0" smtClean="0"/>
              <a:t>(d) food shape modeling, (e) fitting result</a:t>
            </a:r>
            <a:endParaRPr lang="ko-KR" altLang="en-US" sz="1400" b="1" dirty="0"/>
          </a:p>
        </p:txBody>
      </p:sp>
      <p:pic>
        <p:nvPicPr>
          <p:cNvPr id="85003" name="Picture 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1916832"/>
            <a:ext cx="1872208" cy="1521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그룹 17"/>
          <p:cNvGrpSpPr/>
          <p:nvPr/>
        </p:nvGrpSpPr>
        <p:grpSpPr>
          <a:xfrm>
            <a:off x="2987824" y="3645024"/>
            <a:ext cx="5760070" cy="1930400"/>
            <a:chOff x="3275856" y="3524815"/>
            <a:chExt cx="5472038" cy="19304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85001" name="Picture 9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275856" y="3524815"/>
              <a:ext cx="5472038" cy="1930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직사각형 16"/>
            <p:cNvSpPr/>
            <p:nvPr/>
          </p:nvSpPr>
          <p:spPr>
            <a:xfrm>
              <a:off x="4644008" y="5085184"/>
              <a:ext cx="370614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en-US" altLang="ko-KR" sz="1200" i="1" dirty="0" smtClean="0"/>
                <a:t>(b)</a:t>
              </a:r>
              <a:endParaRPr lang="ko-KR" altLang="en-US" sz="1200" i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225280" y="980728"/>
            <a:ext cx="4919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(b) Visual/Camera approach(</a:t>
            </a:r>
            <a:r>
              <a:rPr lang="ko-KR" altLang="en-US" b="1" dirty="0" smtClean="0">
                <a:solidFill>
                  <a:srgbClr val="0070C0"/>
                </a:solidFill>
              </a:rPr>
              <a:t>시각적</a:t>
            </a:r>
            <a:r>
              <a:rPr lang="en-US" altLang="ko-KR" b="1" dirty="0" smtClean="0">
                <a:solidFill>
                  <a:srgbClr val="0070C0"/>
                </a:solidFill>
              </a:rPr>
              <a:t>/</a:t>
            </a:r>
            <a:r>
              <a:rPr lang="ko-KR" altLang="en-US" b="1" dirty="0" smtClean="0">
                <a:solidFill>
                  <a:srgbClr val="0070C0"/>
                </a:solidFill>
              </a:rPr>
              <a:t>카메라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  <a:endParaRPr lang="ko-KR" altLang="en-US" b="1" dirty="0" smtClean="0">
              <a:solidFill>
                <a:srgbClr val="0070C0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79512" y="1484784"/>
            <a:ext cx="115212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21" name="오디오 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34"/>
    </mc:Choice>
    <mc:Fallback>
      <p:transition spd="slow" advTm="270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1268760"/>
            <a:ext cx="5544616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5002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9504" y="2492896"/>
            <a:ext cx="4464496" cy="1793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093069"/>
            <a:ext cx="4572000" cy="364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0" y="5877272"/>
            <a:ext cx="4572000" cy="523220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r>
              <a:rPr lang="en-US" altLang="ko-KR" sz="1400" b="1" dirty="0" smtClean="0"/>
              <a:t>One-week summary of daytime activities for a female software engineer</a:t>
            </a:r>
            <a:endParaRPr lang="ko-KR" altLang="en-US" sz="1400" b="1" dirty="0"/>
          </a:p>
        </p:txBody>
      </p:sp>
      <p:sp>
        <p:nvSpPr>
          <p:cNvPr id="10" name="직사각형 9"/>
          <p:cNvSpPr/>
          <p:nvPr/>
        </p:nvSpPr>
        <p:spPr>
          <a:xfrm>
            <a:off x="4716016" y="4509120"/>
            <a:ext cx="4248472" cy="1384995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ko-KR" sz="1200" b="1" dirty="0" smtClean="0"/>
              <a:t>Components of safety monitoring system for the elderly: </a:t>
            </a:r>
          </a:p>
          <a:p>
            <a:r>
              <a:rPr lang="en-US" altLang="ko-KR" sz="1200" b="1" dirty="0" smtClean="0"/>
              <a:t>Physiological data acquired by the wristwatch join the data acquired by </a:t>
            </a:r>
            <a:r>
              <a:rPr lang="en-US" altLang="ko-KR" sz="1200" b="1" dirty="0" err="1" smtClean="0"/>
              <a:t>eButton</a:t>
            </a:r>
            <a:r>
              <a:rPr lang="en-US" altLang="ko-KR" sz="1200" b="1" dirty="0" smtClean="0"/>
              <a:t>. </a:t>
            </a:r>
          </a:p>
          <a:p>
            <a:r>
              <a:rPr lang="en-US" altLang="ko-KR" sz="1200" b="1" dirty="0" smtClean="0"/>
              <a:t>The combined data are then connected through the Wi-Fi to a remote server where they are processed and accessed by caregivers.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225280" y="836712"/>
            <a:ext cx="49192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(b) Visual/Camera approach(</a:t>
            </a:r>
            <a:r>
              <a:rPr lang="ko-KR" altLang="en-US" b="1" dirty="0" smtClean="0">
                <a:solidFill>
                  <a:srgbClr val="0070C0"/>
                </a:solidFill>
              </a:rPr>
              <a:t>시각적</a:t>
            </a:r>
            <a:r>
              <a:rPr lang="en-US" altLang="ko-KR" b="1" dirty="0" smtClean="0">
                <a:solidFill>
                  <a:srgbClr val="0070C0"/>
                </a:solidFill>
              </a:rPr>
              <a:t>/</a:t>
            </a:r>
            <a:r>
              <a:rPr lang="ko-KR" altLang="en-US" b="1" dirty="0" smtClean="0">
                <a:solidFill>
                  <a:srgbClr val="0070C0"/>
                </a:solidFill>
              </a:rPr>
              <a:t>카메라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  <a:endParaRPr lang="ko-KR" altLang="en-US" b="1" dirty="0" smtClean="0">
              <a:solidFill>
                <a:srgbClr val="0070C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339752" y="2852936"/>
            <a:ext cx="208823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2915816" y="4005064"/>
            <a:ext cx="576064" cy="172819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1979712" y="4005064"/>
            <a:ext cx="576064" cy="172819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827584" y="4005064"/>
            <a:ext cx="576064" cy="172819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9" name="오디오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84"/>
    </mc:Choice>
    <mc:Fallback>
      <p:transition spd="slow" advTm="29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1196752"/>
            <a:ext cx="745490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3429000"/>
            <a:ext cx="3456384" cy="117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755576" y="4509120"/>
            <a:ext cx="30349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600" dirty="0" smtClean="0"/>
              <a:t>Wrist roll during taking a bite </a:t>
            </a:r>
            <a:endParaRPr lang="ko-KR" altLang="en-US" sz="1600" dirty="0"/>
          </a:p>
        </p:txBody>
      </p:sp>
      <p:pic>
        <p:nvPicPr>
          <p:cNvPr id="89092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5085184"/>
            <a:ext cx="1152128" cy="812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251520" y="5949280"/>
            <a:ext cx="180020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smtClean="0"/>
              <a:t>Larger, more expensive sensor used in earlier work </a:t>
            </a:r>
            <a:endParaRPr lang="ko-KR" altLang="en-US" sz="1100" dirty="0"/>
          </a:p>
        </p:txBody>
      </p:sp>
      <p:pic>
        <p:nvPicPr>
          <p:cNvPr id="8909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39752" y="5085184"/>
            <a:ext cx="1656184" cy="919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직사각형 13"/>
          <p:cNvSpPr/>
          <p:nvPr/>
        </p:nvSpPr>
        <p:spPr>
          <a:xfrm>
            <a:off x="2483768" y="6093296"/>
            <a:ext cx="1656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MEMS sensor (</a:t>
            </a:r>
            <a:r>
              <a:rPr lang="en-US" altLang="ko-KR" sz="1200" i="1" dirty="0" smtClean="0"/>
              <a:t>middle) used in this work </a:t>
            </a:r>
            <a:endParaRPr lang="ko-KR" altLang="en-US" sz="1200" dirty="0"/>
          </a:p>
        </p:txBody>
      </p:sp>
      <p:pic>
        <p:nvPicPr>
          <p:cNvPr id="89094" name="Picture 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5157192"/>
            <a:ext cx="1224136" cy="84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9095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5085184"/>
            <a:ext cx="1395809" cy="907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직사각형 17"/>
          <p:cNvSpPr/>
          <p:nvPr/>
        </p:nvSpPr>
        <p:spPr>
          <a:xfrm>
            <a:off x="6948264" y="6027003"/>
            <a:ext cx="16561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Synchronized video and sensor data (used with emission) </a:t>
            </a:r>
            <a:endParaRPr lang="ko-KR" altLang="en-US" sz="1200" dirty="0"/>
          </a:p>
        </p:txBody>
      </p:sp>
      <p:sp>
        <p:nvSpPr>
          <p:cNvPr id="22" name="오른쪽 화살표 21"/>
          <p:cNvSpPr/>
          <p:nvPr/>
        </p:nvSpPr>
        <p:spPr>
          <a:xfrm>
            <a:off x="1691680" y="5301208"/>
            <a:ext cx="432048" cy="36004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오른쪽 화살표 22"/>
          <p:cNvSpPr/>
          <p:nvPr/>
        </p:nvSpPr>
        <p:spPr>
          <a:xfrm>
            <a:off x="4355976" y="5301208"/>
            <a:ext cx="432048" cy="36004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4932040" y="6165304"/>
            <a:ext cx="19732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Prototype device using MEMS gyroscope </a:t>
            </a:r>
            <a:endParaRPr lang="ko-KR" altLang="en-US" sz="1200" dirty="0"/>
          </a:p>
        </p:txBody>
      </p:sp>
      <p:sp>
        <p:nvSpPr>
          <p:cNvPr id="28" name="오른쪽 화살표 27"/>
          <p:cNvSpPr/>
          <p:nvPr/>
        </p:nvSpPr>
        <p:spPr>
          <a:xfrm>
            <a:off x="6372200" y="5229200"/>
            <a:ext cx="432048" cy="36004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아래쪽 화살표 28"/>
          <p:cNvSpPr/>
          <p:nvPr/>
        </p:nvSpPr>
        <p:spPr>
          <a:xfrm rot="1728804">
            <a:off x="3275856" y="5229200"/>
            <a:ext cx="288032" cy="288032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9097" name="Picture 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652120" y="2636912"/>
            <a:ext cx="2520280" cy="1758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2" name="직사각형 31"/>
          <p:cNvSpPr/>
          <p:nvPr/>
        </p:nvSpPr>
        <p:spPr>
          <a:xfrm>
            <a:off x="5364088" y="4365104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b="1" dirty="0" smtClean="0"/>
              <a:t>Bite count as measured by our tool, versus kilocalories, for 54 meals eaten in unrestricted conditions </a:t>
            </a:r>
            <a:endParaRPr lang="ko-KR" altLang="en-US" sz="1200" b="1" dirty="0"/>
          </a:p>
        </p:txBody>
      </p:sp>
      <p:sp>
        <p:nvSpPr>
          <p:cNvPr id="33" name="직사각형 32"/>
          <p:cNvSpPr/>
          <p:nvPr/>
        </p:nvSpPr>
        <p:spPr>
          <a:xfrm>
            <a:off x="395536" y="2132856"/>
            <a:ext cx="7416824" cy="523220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altLang="ko-KR" sz="1400" b="1" dirty="0" smtClean="0"/>
              <a:t>Inertial sensors can be used to detect hand-to mouth gestures</a:t>
            </a:r>
          </a:p>
          <a:p>
            <a:r>
              <a:rPr lang="en-US" altLang="ko-KR" sz="1400" b="1" dirty="0" smtClean="0"/>
              <a:t>• The limitation is that the sensor has to be turned on/off manually</a:t>
            </a:r>
            <a:endParaRPr lang="ko-KR" altLang="en-US" sz="1400" b="1" dirty="0"/>
          </a:p>
        </p:txBody>
      </p:sp>
      <p:sp>
        <p:nvSpPr>
          <p:cNvPr id="21" name="직사각형 20"/>
          <p:cNvSpPr/>
          <p:nvPr/>
        </p:nvSpPr>
        <p:spPr>
          <a:xfrm>
            <a:off x="323528" y="764704"/>
            <a:ext cx="5763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(c) Inertial approach (</a:t>
            </a:r>
            <a:r>
              <a:rPr lang="ko-KR" altLang="en-US" b="1" dirty="0" smtClean="0">
                <a:solidFill>
                  <a:srgbClr val="0070C0"/>
                </a:solidFill>
              </a:rPr>
              <a:t>관성</a:t>
            </a:r>
            <a:r>
              <a:rPr lang="en-US" altLang="ko-KR" b="1" dirty="0" smtClean="0">
                <a:solidFill>
                  <a:srgbClr val="0070C0"/>
                </a:solidFill>
              </a:rPr>
              <a:t>): Hand gesture sensors</a:t>
            </a:r>
            <a:endParaRPr lang="ko-KR" altLang="en-US" b="1" dirty="0" smtClean="0">
              <a:solidFill>
                <a:srgbClr val="0070C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95536" y="2708920"/>
            <a:ext cx="5256584" cy="646331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200" b="1" dirty="0" smtClean="0">
                <a:solidFill>
                  <a:srgbClr val="FF0000"/>
                </a:solidFill>
              </a:rPr>
              <a:t> MEMS (</a:t>
            </a:r>
            <a:r>
              <a:rPr lang="en-US" altLang="ko-KR" sz="1200" b="1" dirty="0" err="1" smtClean="0">
                <a:solidFill>
                  <a:srgbClr val="FF0000"/>
                </a:solidFill>
              </a:rPr>
              <a:t>microelectromechanical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 systems) gyroscopes</a:t>
            </a:r>
            <a:r>
              <a:rPr lang="ko-KR" altLang="en-US" sz="1200" b="1" dirty="0" smtClean="0"/>
              <a:t>는 회전운동과 동일한 나노스케일 진동구조인 </a:t>
            </a:r>
            <a:r>
              <a:rPr lang="ko-KR" altLang="en-US" sz="1200" b="1" dirty="0" err="1" smtClean="0"/>
              <a:t>자이로스코프에</a:t>
            </a:r>
            <a:r>
              <a:rPr lang="ko-KR" altLang="en-US" sz="1200" b="1" dirty="0" smtClean="0"/>
              <a:t> 속하기 </a:t>
            </a:r>
            <a:r>
              <a:rPr lang="ko-KR" altLang="en-US" sz="1200" b="1" dirty="0" smtClean="0"/>
              <a:t>때문에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 손목 운동을</a:t>
            </a: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통한 자동 식품섭취 </a:t>
            </a:r>
            <a:r>
              <a:rPr lang="ko-KR" altLang="en-US" sz="1200" b="1" dirty="0" err="1" smtClean="0"/>
              <a:t>할동을</a:t>
            </a:r>
            <a:r>
              <a:rPr lang="ko-KR" altLang="en-US" sz="1200" b="1" dirty="0" smtClean="0"/>
              <a:t> 측정하는데 적합</a:t>
            </a:r>
            <a:endParaRPr lang="ko-KR" altLang="en-US" sz="1200" b="1" dirty="0"/>
          </a:p>
        </p:txBody>
      </p:sp>
      <p:sp>
        <p:nvSpPr>
          <p:cNvPr id="31" name="타원 30"/>
          <p:cNvSpPr/>
          <p:nvPr/>
        </p:nvSpPr>
        <p:spPr>
          <a:xfrm rot="19814605">
            <a:off x="6054588" y="3110777"/>
            <a:ext cx="2060420" cy="71837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0" name="오디오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76"/>
    </mc:Choice>
    <mc:Fallback>
      <p:transition spd="slow" advTm="38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924944"/>
            <a:ext cx="3255504" cy="1379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직사각형 2"/>
          <p:cNvSpPr/>
          <p:nvPr/>
        </p:nvSpPr>
        <p:spPr>
          <a:xfrm>
            <a:off x="251520" y="4635713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400" dirty="0" smtClean="0"/>
              <a:t>Left: EGG and swallowing sensors attached to a neoprene collar. Right: Collar was fastened</a:t>
            </a:r>
          </a:p>
          <a:p>
            <a:r>
              <a:rPr lang="en-US" altLang="ko-KR" sz="1400" dirty="0" smtClean="0"/>
              <a:t>to the neck of the subject using flexible Velcro</a:t>
            </a:r>
            <a:endParaRPr lang="ko-KR" altLang="en-US" sz="1400" dirty="0"/>
          </a:p>
        </p:txBody>
      </p:sp>
      <p:pic>
        <p:nvPicPr>
          <p:cNvPr id="9626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2564904"/>
            <a:ext cx="4427984" cy="2382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4355976" y="5013176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1400" dirty="0" smtClean="0"/>
              <a:t>A close-up of EGG signal and corresponding annotation of food intake. Note the complex</a:t>
            </a:r>
          </a:p>
          <a:p>
            <a:r>
              <a:rPr lang="en-US" altLang="ko-KR" sz="1400" dirty="0" smtClean="0"/>
              <a:t>structure of food intake marked on bottom graph and presence of artifacts on the EGG signal</a:t>
            </a:r>
          </a:p>
          <a:p>
            <a:r>
              <a:rPr lang="en-US" altLang="ko-KR" sz="1400" dirty="0" smtClean="0"/>
              <a:t>in the periods of “no food intake”.</a:t>
            </a:r>
            <a:endParaRPr lang="ko-KR" altLang="en-US" sz="1400" dirty="0"/>
          </a:p>
        </p:txBody>
      </p:sp>
      <p:pic>
        <p:nvPicPr>
          <p:cNvPr id="9626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1340768"/>
            <a:ext cx="6429375" cy="120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467544" y="5661248"/>
            <a:ext cx="20839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dirty="0" smtClean="0"/>
              <a:t>*EGG: </a:t>
            </a:r>
            <a:r>
              <a:rPr lang="en-US" altLang="ko-KR" sz="1200" dirty="0" err="1" smtClean="0"/>
              <a:t>Electroglottography</a:t>
            </a:r>
            <a:r>
              <a:rPr lang="en-US" altLang="ko-KR" sz="1600" dirty="0" smtClean="0"/>
              <a:t> </a:t>
            </a:r>
            <a:endParaRPr lang="en-US" altLang="ko-KR" sz="1600" dirty="0"/>
          </a:p>
        </p:txBody>
      </p:sp>
      <p:sp>
        <p:nvSpPr>
          <p:cNvPr id="9" name="직사각형 8"/>
          <p:cNvSpPr/>
          <p:nvPr/>
        </p:nvSpPr>
        <p:spPr>
          <a:xfrm>
            <a:off x="6876256" y="2708920"/>
            <a:ext cx="1944216" cy="2088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95536" y="836712"/>
            <a:ext cx="70446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</a:rPr>
              <a:t>(</a:t>
            </a:r>
            <a:r>
              <a:rPr lang="en-US" altLang="ko-KR" b="1" dirty="0" smtClean="0">
                <a:solidFill>
                  <a:srgbClr val="0070C0"/>
                </a:solidFill>
              </a:rPr>
              <a:t>d) EMG/EGG-based approach (</a:t>
            </a:r>
            <a:r>
              <a:rPr lang="ko-KR" altLang="en-US" b="1" dirty="0" err="1" smtClean="0">
                <a:solidFill>
                  <a:srgbClr val="0070C0"/>
                </a:solidFill>
              </a:rPr>
              <a:t>근전도</a:t>
            </a:r>
            <a:r>
              <a:rPr lang="en-US" altLang="ko-KR" b="1" dirty="0" smtClean="0">
                <a:solidFill>
                  <a:srgbClr val="0070C0"/>
                </a:solidFill>
              </a:rPr>
              <a:t>) : Swallowing monitors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1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3" name="오디오 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376" y="6016906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55"/>
    </mc:Choice>
    <mc:Fallback>
      <p:transition spd="slow" advTm="312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340768"/>
            <a:ext cx="6048672" cy="1138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0040" y="2715633"/>
            <a:ext cx="4392488" cy="3089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직사각형 4"/>
          <p:cNvSpPr/>
          <p:nvPr/>
        </p:nvSpPr>
        <p:spPr>
          <a:xfrm>
            <a:off x="755576" y="5877272"/>
            <a:ext cx="6912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dirty="0" smtClean="0"/>
              <a:t>Distribution of the food intake detection accuracies obtained from both EEG-based and acoustic-based models</a:t>
            </a:r>
            <a:endParaRPr lang="ko-KR" altLang="en-US" sz="1400" dirty="0"/>
          </a:p>
        </p:txBody>
      </p:sp>
      <p:sp>
        <p:nvSpPr>
          <p:cNvPr id="7" name="직사각형 6"/>
          <p:cNvSpPr/>
          <p:nvPr/>
        </p:nvSpPr>
        <p:spPr>
          <a:xfrm>
            <a:off x="4860032" y="3291697"/>
            <a:ext cx="4176464" cy="815608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400" b="1" dirty="0" smtClean="0"/>
              <a:t> EGG </a:t>
            </a:r>
            <a:r>
              <a:rPr lang="ko-KR" altLang="en-US" sz="1400" b="1" dirty="0" smtClean="0"/>
              <a:t>기반 모델  평균 </a:t>
            </a:r>
            <a:r>
              <a:rPr lang="en-US" altLang="ko-KR" sz="1400" b="1" dirty="0" smtClean="0"/>
              <a:t>90.1 %</a:t>
            </a:r>
            <a:r>
              <a:rPr lang="ko-KR" altLang="en-US" sz="1400" b="1" dirty="0" smtClean="0"/>
              <a:t>의 식이 섭취 검출 정확도</a:t>
            </a:r>
            <a:endParaRPr lang="en-US" altLang="ko-KR" sz="1400" b="1" dirty="0" smtClean="0"/>
          </a:p>
          <a:p>
            <a:pPr>
              <a:spcBef>
                <a:spcPts val="600"/>
              </a:spcBef>
              <a:buFont typeface="Wingdings" pitchFamily="2" charset="2"/>
              <a:buChar char="§"/>
            </a:pPr>
            <a:r>
              <a:rPr lang="ko-KR" altLang="en-US" sz="1400" b="1" dirty="0" smtClean="0"/>
              <a:t> 음향 모델의 경우 </a:t>
            </a:r>
            <a:r>
              <a:rPr lang="en-US" altLang="ko-KR" sz="1400" b="1" dirty="0" smtClean="0"/>
              <a:t>83.1%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95536" y="836712"/>
            <a:ext cx="4963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</a:rPr>
              <a:t>(</a:t>
            </a:r>
            <a:r>
              <a:rPr lang="en-US" altLang="ko-KR" b="1" dirty="0" smtClean="0">
                <a:solidFill>
                  <a:srgbClr val="0070C0"/>
                </a:solidFill>
              </a:rPr>
              <a:t>d) EMG/EGG-based approach : EGG sensor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8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0" name="오디오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03"/>
    </mc:Choice>
    <mc:Fallback>
      <p:transition spd="slow" advTm="281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95536" y="3717032"/>
            <a:ext cx="4608512" cy="1708160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/>
              <a:t>안경에 내장된 셀을 통한 다른 안면 활동과의 비교</a:t>
            </a:r>
            <a:r>
              <a:rPr lang="en-US" altLang="ko-KR" sz="1400" b="1" dirty="0" smtClean="0"/>
              <a:t>(</a:t>
            </a:r>
            <a:r>
              <a:rPr lang="en-US" altLang="ko-KR" sz="1400" b="1" dirty="0" err="1" smtClean="0"/>
              <a:t>GlasSense</a:t>
            </a:r>
            <a:r>
              <a:rPr lang="en-US" altLang="ko-KR" sz="1400" b="1" dirty="0" smtClean="0"/>
              <a:t>)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/>
              <a:t>일반적으로</a:t>
            </a:r>
            <a:r>
              <a:rPr lang="en-US" altLang="ko-KR" sz="1400" b="1" dirty="0" smtClean="0"/>
              <a:t>, </a:t>
            </a:r>
            <a:r>
              <a:rPr lang="ko-KR" altLang="en-US" sz="1400" b="1" dirty="0" err="1" smtClean="0"/>
              <a:t>측두엽</a:t>
            </a:r>
            <a:r>
              <a:rPr lang="en-US" altLang="ko-KR" sz="1400" b="1" dirty="0" smtClean="0"/>
              <a:t>(</a:t>
            </a:r>
            <a:r>
              <a:rPr lang="en-US" altLang="ko-KR" sz="1400" b="1" dirty="0" err="1" smtClean="0"/>
              <a:t>temporalis</a:t>
            </a:r>
            <a:r>
              <a:rPr lang="en-US" altLang="ko-KR" sz="1400" b="1" dirty="0" smtClean="0"/>
              <a:t>) </a:t>
            </a:r>
            <a:r>
              <a:rPr lang="ko-KR" altLang="en-US" sz="1400" b="1" dirty="0" smtClean="0"/>
              <a:t>근육의 미묘한 수축과 이완에 의해 </a:t>
            </a:r>
            <a:r>
              <a:rPr lang="ko-KR" altLang="en-US" sz="1400" b="1" dirty="0" smtClean="0"/>
              <a:t>활성화되고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 </a:t>
            </a:r>
            <a:r>
              <a:rPr lang="ko-KR" altLang="en-US" sz="1400" b="1" dirty="0" err="1" smtClean="0"/>
              <a:t>악관절</a:t>
            </a:r>
            <a:r>
              <a:rPr lang="ko-KR" altLang="en-US" sz="1400" b="1" dirty="0" smtClean="0"/>
              <a:t> 관절의 주기적 운동 등 측정</a:t>
            </a:r>
            <a:endParaRPr lang="ko-KR" altLang="en-US" sz="1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327544"/>
            <a:ext cx="3744416" cy="318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5004048" y="5661248"/>
            <a:ext cx="3923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Schematic diagrams of </a:t>
            </a:r>
            <a:r>
              <a:rPr lang="en-US" altLang="ko-KR" sz="1200" dirty="0" err="1" smtClean="0"/>
              <a:t>GlasSense</a:t>
            </a:r>
            <a:r>
              <a:rPr lang="en-US" altLang="ko-KR" sz="1200" dirty="0" smtClean="0"/>
              <a:t>, glasses that sense weak oscillatory patterns of the </a:t>
            </a:r>
            <a:r>
              <a:rPr lang="en-US" altLang="ko-KR" sz="1200" dirty="0" err="1" smtClean="0"/>
              <a:t>temporalis</a:t>
            </a:r>
            <a:r>
              <a:rPr lang="en-US" altLang="ko-KR" sz="1200" dirty="0" smtClean="0"/>
              <a:t> muscle (left), and its working principle (right).</a:t>
            </a:r>
            <a:endParaRPr lang="ko-KR" altLang="en-US" sz="1200" dirty="0"/>
          </a:p>
        </p:txBody>
      </p:sp>
      <p:sp>
        <p:nvSpPr>
          <p:cNvPr id="9" name="직사각형 8"/>
          <p:cNvSpPr/>
          <p:nvPr/>
        </p:nvSpPr>
        <p:spPr>
          <a:xfrm>
            <a:off x="0" y="6488668"/>
            <a:ext cx="26496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/>
              <a:t>www.nature.com/scientificreports</a:t>
            </a:r>
            <a:endParaRPr lang="ko-KR" altLang="en-US" sz="12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1340768"/>
            <a:ext cx="460851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타원 9"/>
          <p:cNvSpPr/>
          <p:nvPr/>
        </p:nvSpPr>
        <p:spPr>
          <a:xfrm>
            <a:off x="1331640" y="1916832"/>
            <a:ext cx="3528392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467544" y="2996952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ko-KR" sz="800" dirty="0" smtClean="0"/>
              <a:t>1School of Mechanical and Aerospace Engineering, Seoul National University</a:t>
            </a:r>
          </a:p>
          <a:p>
            <a:r>
              <a:rPr lang="en-US" altLang="ko-KR" sz="800" dirty="0" smtClean="0"/>
              <a:t>2Graduate School of Convergence Science and Technology, Seoul National University</a:t>
            </a:r>
          </a:p>
          <a:p>
            <a:r>
              <a:rPr lang="en-US" altLang="ko-KR" sz="800" dirty="0" smtClean="0"/>
              <a:t>3Department of Mechanical Engineering, Kyung </a:t>
            </a:r>
            <a:r>
              <a:rPr lang="en-US" altLang="ko-KR" sz="800" dirty="0" err="1" smtClean="0"/>
              <a:t>Hee</a:t>
            </a:r>
            <a:r>
              <a:rPr lang="en-US" altLang="ko-KR" sz="800" dirty="0" smtClean="0"/>
              <a:t> University</a:t>
            </a:r>
          </a:p>
          <a:p>
            <a:r>
              <a:rPr lang="en-US" altLang="ko-KR" sz="800" dirty="0" smtClean="0"/>
              <a:t>4Envisible, Inc.</a:t>
            </a:r>
            <a:endParaRPr lang="ko-KR" altLang="en-US" sz="800" dirty="0"/>
          </a:p>
        </p:txBody>
      </p:sp>
      <p:sp>
        <p:nvSpPr>
          <p:cNvPr id="12" name="직사각형 11"/>
          <p:cNvSpPr/>
          <p:nvPr/>
        </p:nvSpPr>
        <p:spPr>
          <a:xfrm>
            <a:off x="253492" y="899428"/>
            <a:ext cx="6289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</a:rPr>
              <a:t>(</a:t>
            </a:r>
            <a:r>
              <a:rPr lang="en-US" altLang="ko-KR" b="1" dirty="0" smtClean="0">
                <a:solidFill>
                  <a:srgbClr val="0070C0"/>
                </a:solidFill>
              </a:rPr>
              <a:t>e) Piezoelectric approach (</a:t>
            </a:r>
            <a:r>
              <a:rPr lang="ko-KR" altLang="en-US" b="1" dirty="0" smtClean="0">
                <a:solidFill>
                  <a:srgbClr val="0070C0"/>
                </a:solidFill>
              </a:rPr>
              <a:t>전기공학적</a:t>
            </a:r>
            <a:r>
              <a:rPr lang="en-US" altLang="ko-KR" b="1" dirty="0" smtClean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</a:rPr>
              <a:t>접근</a:t>
            </a:r>
            <a:r>
              <a:rPr lang="en-US" altLang="ko-KR" b="1" dirty="0" smtClean="0">
                <a:solidFill>
                  <a:srgbClr val="0070C0"/>
                </a:solidFill>
              </a:rPr>
              <a:t>) : </a:t>
            </a:r>
            <a:r>
              <a:rPr lang="en-US" altLang="ko-KR" b="1" dirty="0" err="1" smtClean="0">
                <a:solidFill>
                  <a:srgbClr val="0070C0"/>
                </a:solidFill>
              </a:rPr>
              <a:t>GlasSense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3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5" name="오디오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02"/>
    </mc:Choice>
    <mc:Fallback>
      <p:transition spd="slow" advTm="303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132856"/>
            <a:ext cx="6281313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직사각형 2"/>
          <p:cNvSpPr/>
          <p:nvPr/>
        </p:nvSpPr>
        <p:spPr>
          <a:xfrm>
            <a:off x="827584" y="1484784"/>
            <a:ext cx="6552728" cy="646331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altLang="ko-KR" dirty="0" smtClean="0"/>
              <a:t>Confusion matrix for the </a:t>
            </a:r>
            <a:r>
              <a:rPr lang="en-US" altLang="ko-KR" dirty="0" err="1" smtClean="0"/>
              <a:t>ingestive</a:t>
            </a:r>
            <a:r>
              <a:rPr lang="en-US" altLang="ko-KR" dirty="0" smtClean="0"/>
              <a:t> behaviors with other facial behaviors</a:t>
            </a:r>
            <a:endParaRPr lang="ko-KR" altLang="en-US" dirty="0" smtClean="0"/>
          </a:p>
        </p:txBody>
      </p:sp>
      <p:sp>
        <p:nvSpPr>
          <p:cNvPr id="4" name="직사각형 3"/>
          <p:cNvSpPr/>
          <p:nvPr/>
        </p:nvSpPr>
        <p:spPr>
          <a:xfrm>
            <a:off x="683568" y="5292497"/>
            <a:ext cx="792088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 err="1" smtClean="0"/>
              <a:t>aNHM</a:t>
            </a:r>
            <a:r>
              <a:rPr lang="en-US" altLang="ko-KR" sz="1100" dirty="0" smtClean="0"/>
              <a:t>: natural head movement. </a:t>
            </a:r>
            <a:r>
              <a:rPr lang="en-US" altLang="ko-KR" sz="1100" dirty="0" err="1" smtClean="0"/>
              <a:t>bLC</a:t>
            </a:r>
            <a:r>
              <a:rPr lang="en-US" altLang="ko-KR" sz="1100" dirty="0" smtClean="0"/>
              <a:t>: left chewing. </a:t>
            </a:r>
            <a:r>
              <a:rPr lang="en-US" altLang="ko-KR" sz="1100" dirty="0" err="1" smtClean="0"/>
              <a:t>cRC</a:t>
            </a:r>
            <a:r>
              <a:rPr lang="en-US" altLang="ko-KR" sz="1100" dirty="0" smtClean="0"/>
              <a:t>: right chewing. </a:t>
            </a:r>
            <a:r>
              <a:rPr lang="en-US" altLang="ko-KR" sz="1100" dirty="0" err="1" smtClean="0"/>
              <a:t>dLW</a:t>
            </a:r>
            <a:r>
              <a:rPr lang="en-US" altLang="ko-KR" sz="1100" dirty="0" smtClean="0"/>
              <a:t>: left wink. </a:t>
            </a:r>
            <a:r>
              <a:rPr lang="en-US" altLang="ko-KR" sz="1100" dirty="0" err="1" smtClean="0"/>
              <a:t>eRW</a:t>
            </a:r>
            <a:r>
              <a:rPr lang="en-US" altLang="ko-KR" sz="1100" dirty="0" smtClean="0"/>
              <a:t>: right wink. </a:t>
            </a:r>
            <a:r>
              <a:rPr lang="en-US" altLang="ko-KR" sz="1100" dirty="0" err="1" smtClean="0"/>
              <a:t>fTK</a:t>
            </a:r>
            <a:r>
              <a:rPr lang="en-US" altLang="ko-KR" sz="1100" dirty="0" smtClean="0"/>
              <a:t>: talking</a:t>
            </a:r>
            <a:endParaRPr lang="ko-KR" altLang="en-US" sz="1100" dirty="0"/>
          </a:p>
        </p:txBody>
      </p:sp>
      <p:sp>
        <p:nvSpPr>
          <p:cNvPr id="5" name="타원 4"/>
          <p:cNvSpPr/>
          <p:nvPr/>
        </p:nvSpPr>
        <p:spPr>
          <a:xfrm>
            <a:off x="2483768" y="4644425"/>
            <a:ext cx="864096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611560" y="5796553"/>
            <a:ext cx="7488832" cy="584775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ko-KR" altLang="en-US" sz="1600" b="1" dirty="0" smtClean="0">
                <a:latin typeface="+mn-ea"/>
              </a:rPr>
              <a:t>자연스러운 머리 움직임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씹기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말하기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윙크와 같은 패턴</a:t>
            </a:r>
            <a:r>
              <a:rPr lang="en-US" altLang="ko-KR" sz="1600" b="1" dirty="0" smtClean="0">
                <a:latin typeface="+mn-ea"/>
              </a:rPr>
              <a:t>. </a:t>
            </a:r>
          </a:p>
          <a:p>
            <a:r>
              <a:rPr lang="ko-KR" altLang="en-US" sz="1600" b="1" dirty="0" smtClean="0">
                <a:latin typeface="+mn-ea"/>
              </a:rPr>
              <a:t>전반적인 결과는 분류의 평균 점수는 약 </a:t>
            </a:r>
            <a:r>
              <a:rPr lang="en-US" altLang="ko-KR" sz="1600" b="1" dirty="0" smtClean="0">
                <a:latin typeface="+mn-ea"/>
              </a:rPr>
              <a:t>94.0 %</a:t>
            </a:r>
            <a:r>
              <a:rPr lang="ko-KR" altLang="en-US" sz="1600" b="1" dirty="0" smtClean="0">
                <a:latin typeface="+mn-ea"/>
              </a:rPr>
              <a:t>이고 정확도는 </a:t>
            </a:r>
            <a:r>
              <a:rPr lang="en-US" altLang="ko-KR" sz="1600" b="1" dirty="0" smtClean="0">
                <a:latin typeface="+mn-ea"/>
              </a:rPr>
              <a:t>89 % </a:t>
            </a:r>
            <a:r>
              <a:rPr lang="ko-KR" altLang="en-US" sz="1600" b="1" dirty="0" smtClean="0">
                <a:latin typeface="+mn-ea"/>
              </a:rPr>
              <a:t>이상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53492" y="899428"/>
            <a:ext cx="62890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</a:rPr>
              <a:t>(</a:t>
            </a:r>
            <a:r>
              <a:rPr lang="en-US" altLang="ko-KR" b="1" dirty="0" smtClean="0">
                <a:solidFill>
                  <a:srgbClr val="0070C0"/>
                </a:solidFill>
              </a:rPr>
              <a:t>e) Piezoelectric approach (</a:t>
            </a:r>
            <a:r>
              <a:rPr lang="ko-KR" altLang="en-US" b="1" dirty="0" smtClean="0">
                <a:solidFill>
                  <a:srgbClr val="0070C0"/>
                </a:solidFill>
              </a:rPr>
              <a:t>전기공학적</a:t>
            </a:r>
            <a:r>
              <a:rPr lang="en-US" altLang="ko-KR" b="1" dirty="0" smtClean="0">
                <a:solidFill>
                  <a:srgbClr val="0070C0"/>
                </a:solidFill>
              </a:rPr>
              <a:t> </a:t>
            </a:r>
            <a:r>
              <a:rPr lang="ko-KR" altLang="en-US" b="1" dirty="0" smtClean="0">
                <a:solidFill>
                  <a:srgbClr val="0070C0"/>
                </a:solidFill>
              </a:rPr>
              <a:t>접근</a:t>
            </a:r>
            <a:r>
              <a:rPr lang="en-US" altLang="ko-KR" b="1" dirty="0" smtClean="0">
                <a:solidFill>
                  <a:srgbClr val="0070C0"/>
                </a:solidFill>
              </a:rPr>
              <a:t>) : </a:t>
            </a:r>
            <a:r>
              <a:rPr lang="en-US" altLang="ko-KR" b="1" dirty="0" err="1" smtClean="0">
                <a:solidFill>
                  <a:srgbClr val="0070C0"/>
                </a:solidFill>
              </a:rPr>
              <a:t>GlasSense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9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8" name="오디오 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96"/>
    </mc:Choice>
    <mc:Fallback>
      <p:transition spd="slow" advTm="23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196752"/>
            <a:ext cx="7992888" cy="1088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2852936"/>
            <a:ext cx="4915337" cy="3175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5652120" y="3356992"/>
            <a:ext cx="3168352" cy="132343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altLang="ko-KR" sz="1600" b="1" dirty="0" smtClean="0"/>
              <a:t> </a:t>
            </a:r>
            <a:r>
              <a:rPr lang="ko-KR" altLang="en-US" sz="1600" b="1" dirty="0"/>
              <a:t>사람들이 먹을 때 감지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600" b="1" dirty="0"/>
              <a:t> </a:t>
            </a:r>
            <a:r>
              <a:rPr lang="ko-KR" altLang="en-US" sz="1600" b="1" dirty="0" smtClean="0"/>
              <a:t>몇 </a:t>
            </a:r>
            <a:r>
              <a:rPr lang="ko-KR" altLang="en-US" sz="1600" b="1" dirty="0"/>
              <a:t>개의 에피소드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600" b="1" dirty="0"/>
              <a:t> </a:t>
            </a:r>
            <a:r>
              <a:rPr lang="ko-KR" altLang="en-US" sz="1600" b="1" dirty="0" smtClean="0"/>
              <a:t>각 </a:t>
            </a:r>
            <a:r>
              <a:rPr lang="ko-KR" altLang="en-US" sz="1600" b="1" dirty="0"/>
              <a:t>에피소드에서 얼마나 오래</a:t>
            </a:r>
            <a:r>
              <a:rPr lang="en-US" altLang="ko-KR" sz="1600" b="1" dirty="0"/>
              <a:t>, </a:t>
            </a:r>
            <a:r>
              <a:rPr lang="ko-KR" altLang="en-US" sz="1600" b="1" dirty="0"/>
              <a:t>섭취 </a:t>
            </a:r>
            <a:r>
              <a:rPr lang="ko-KR" altLang="en-US" sz="1600" b="1" dirty="0" smtClean="0"/>
              <a:t>되는지</a:t>
            </a:r>
            <a:endParaRPr lang="ko-KR" altLang="en-US" sz="1600" b="1" dirty="0"/>
          </a:p>
          <a:p>
            <a:pPr>
              <a:buFont typeface="Wingdings" pitchFamily="2" charset="2"/>
              <a:buChar char="§"/>
            </a:pPr>
            <a:r>
              <a:rPr lang="ko-KR" altLang="en-US" sz="1600" b="1" dirty="0"/>
              <a:t> </a:t>
            </a:r>
            <a:r>
              <a:rPr lang="ko-KR" altLang="en-US" sz="1600" b="1" dirty="0" smtClean="0"/>
              <a:t>몇 종류의 음식이 섭취되는지</a:t>
            </a:r>
            <a:endParaRPr lang="ko-KR" altLang="en-US" sz="1600" b="1" dirty="0"/>
          </a:p>
        </p:txBody>
      </p:sp>
      <p:sp>
        <p:nvSpPr>
          <p:cNvPr id="6" name="직사각형 5"/>
          <p:cNvSpPr/>
          <p:nvPr/>
        </p:nvSpPr>
        <p:spPr>
          <a:xfrm>
            <a:off x="179512" y="827420"/>
            <a:ext cx="5296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(f) Fusion approach : </a:t>
            </a:r>
            <a:r>
              <a:rPr lang="it-IT" altLang="ko-KR" b="1" dirty="0" smtClean="0">
                <a:solidFill>
                  <a:srgbClr val="0070C0"/>
                </a:solidFill>
              </a:rPr>
              <a:t>Multi-sensor data fusion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95536" y="1556792"/>
            <a:ext cx="2664296" cy="360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5" name="오디오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47"/>
    </mc:Choice>
    <mc:Fallback>
      <p:transition spd="slow" advTm="21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1196752"/>
            <a:ext cx="5715000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직사각형 2"/>
          <p:cNvSpPr/>
          <p:nvPr/>
        </p:nvSpPr>
        <p:spPr>
          <a:xfrm>
            <a:off x="1619672" y="6237312"/>
            <a:ext cx="662473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/>
              <a:t>Example of the signals collected by AIM in a 24-h experiment.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779912" y="1124744"/>
            <a:ext cx="20162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707904" y="2276872"/>
            <a:ext cx="216024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563888" y="3356992"/>
            <a:ext cx="23762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987824" y="4581128"/>
            <a:ext cx="360040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79512" y="827420"/>
            <a:ext cx="5296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(f) Fusion approach : </a:t>
            </a:r>
            <a:r>
              <a:rPr lang="it-IT" altLang="ko-KR" b="1" dirty="0" smtClean="0">
                <a:solidFill>
                  <a:srgbClr val="0070C0"/>
                </a:solidFill>
              </a:rPr>
              <a:t>Multi-sensor data fusion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10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9" name="오디오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35"/>
    </mc:Choice>
    <mc:Fallback>
      <p:transition spd="slow" advTm="25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323528" y="1124744"/>
            <a:ext cx="4756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dirty="0" smtClean="0">
                <a:solidFill>
                  <a:srgbClr val="0070C0"/>
                </a:solidFill>
              </a:rPr>
              <a:t>(</a:t>
            </a:r>
            <a:r>
              <a:rPr lang="en-US" altLang="ko-KR" b="1" dirty="0" smtClean="0">
                <a:solidFill>
                  <a:srgbClr val="0070C0"/>
                </a:solidFill>
              </a:rPr>
              <a:t>g) Electrical proximity sensing (</a:t>
            </a:r>
            <a:r>
              <a:rPr lang="ko-KR" altLang="en-US" b="1" dirty="0" smtClean="0">
                <a:solidFill>
                  <a:srgbClr val="0070C0"/>
                </a:solidFill>
              </a:rPr>
              <a:t>근접센서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pic>
        <p:nvPicPr>
          <p:cNvPr id="18739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212976"/>
            <a:ext cx="4132307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7395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1772816"/>
            <a:ext cx="5688632" cy="1070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7396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3284984"/>
            <a:ext cx="457200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195736" y="5934670"/>
            <a:ext cx="3456384" cy="338554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ko-KR" altLang="en-US" sz="1600" b="1" dirty="0" smtClean="0"/>
              <a:t>말하기와 저작 구분이 가능한 기기</a:t>
            </a:r>
            <a:endParaRPr lang="ko-KR" altLang="en-US" sz="1600" b="1" dirty="0"/>
          </a:p>
        </p:txBody>
      </p:sp>
      <p:sp>
        <p:nvSpPr>
          <p:cNvPr id="8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3" name="오디오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71"/>
    </mc:Choice>
    <mc:Fallback>
      <p:transition spd="slow" advTm="20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708920"/>
            <a:ext cx="3180260" cy="3466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43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2708920"/>
            <a:ext cx="2592288" cy="3523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179512" y="908720"/>
            <a:ext cx="63367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</a:rPr>
              <a:t>(</a:t>
            </a:r>
            <a:r>
              <a:rPr lang="en-US" altLang="ko-KR" b="1" dirty="0" smtClean="0">
                <a:solidFill>
                  <a:srgbClr val="0070C0"/>
                </a:solidFill>
              </a:rPr>
              <a:t>h) Respiratory inductance plethysmography </a:t>
            </a:r>
            <a:r>
              <a:rPr lang="en-US" altLang="ko-KR" b="1" dirty="0" smtClean="0">
                <a:solidFill>
                  <a:srgbClr val="0070C0"/>
                </a:solidFill>
              </a:rPr>
              <a:t>(</a:t>
            </a:r>
            <a:r>
              <a:rPr lang="ko-KR" altLang="en-US" b="1" dirty="0" smtClean="0">
                <a:solidFill>
                  <a:srgbClr val="0070C0"/>
                </a:solidFill>
              </a:rPr>
              <a:t>호흡</a:t>
            </a:r>
            <a:r>
              <a:rPr lang="en-US" altLang="ko-KR" b="1" dirty="0" smtClean="0">
                <a:solidFill>
                  <a:srgbClr val="0070C0"/>
                </a:solidFill>
              </a:rPr>
              <a:t>)</a:t>
            </a:r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18534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7504" y="3356992"/>
            <a:ext cx="3144998" cy="221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348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1412776"/>
            <a:ext cx="6336704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타원 9"/>
          <p:cNvSpPr/>
          <p:nvPr/>
        </p:nvSpPr>
        <p:spPr>
          <a:xfrm>
            <a:off x="4067944" y="4869160"/>
            <a:ext cx="2376264" cy="36004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/>
        </p:nvSpPr>
        <p:spPr>
          <a:xfrm>
            <a:off x="6156176" y="5373216"/>
            <a:ext cx="2736304" cy="50405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WordArt 39"/>
          <p:cNvSpPr>
            <a:spLocks noChangeArrowheads="1" noChangeShapeType="1" noTextEdit="1"/>
          </p:cNvSpPr>
          <p:nvPr/>
        </p:nvSpPr>
        <p:spPr bwMode="auto">
          <a:xfrm>
            <a:off x="179512" y="188640"/>
            <a:ext cx="612068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6)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 관련 기술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: Wearable Food Intake Monitoring Technologies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9" name="오디오 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23"/>
    </mc:Choice>
    <mc:Fallback>
      <p:transition spd="slow" advTm="172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284140" y="2678955"/>
            <a:ext cx="656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n w="18415" cmpd="sng">
                  <a:noFill/>
                  <a:prstDash val="solid"/>
                </a:ln>
                <a:solidFill>
                  <a:srgbClr val="878181"/>
                </a:solidFill>
                <a:latin typeface="HY헤드라인M" pitchFamily="18" charset="-127"/>
                <a:ea typeface="HY헤드라인M" pitchFamily="18" charset="-127"/>
              </a:rPr>
              <a:t>4. IT</a:t>
            </a:r>
            <a:r>
              <a:rPr lang="ko-KR" altLang="en-US" sz="3200" dirty="0" smtClean="0">
                <a:ln w="18415" cmpd="sng">
                  <a:noFill/>
                  <a:prstDash val="solid"/>
                </a:ln>
                <a:solidFill>
                  <a:srgbClr val="878181"/>
                </a:solidFill>
                <a:latin typeface="HY헤드라인M" pitchFamily="18" charset="-127"/>
                <a:ea typeface="HY헤드라인M" pitchFamily="18" charset="-127"/>
              </a:rPr>
              <a:t>기반 식품섭취조사의 적용</a:t>
            </a:r>
            <a:endParaRPr lang="ko-KR" altLang="en-US" sz="3200" dirty="0">
              <a:ln w="18415" cmpd="sng">
                <a:noFill/>
                <a:prstDash val="solid"/>
              </a:ln>
              <a:solidFill>
                <a:srgbClr val="878181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369017" y="2475233"/>
            <a:ext cx="3308083" cy="136866"/>
            <a:chOff x="345447" y="2368591"/>
            <a:chExt cx="2556249" cy="112058"/>
          </a:xfrm>
        </p:grpSpPr>
        <p:sp>
          <p:nvSpPr>
            <p:cNvPr id="10" name="Parallelogram 18"/>
            <p:cNvSpPr/>
            <p:nvPr/>
          </p:nvSpPr>
          <p:spPr>
            <a:xfrm>
              <a:off x="345447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3" name="Parallelogram 19"/>
            <p:cNvSpPr/>
            <p:nvPr/>
          </p:nvSpPr>
          <p:spPr>
            <a:xfrm>
              <a:off x="983776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4" name="Parallelogram 20"/>
            <p:cNvSpPr/>
            <p:nvPr/>
          </p:nvSpPr>
          <p:spPr>
            <a:xfrm>
              <a:off x="1622105" y="2370092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  <p:sp>
          <p:nvSpPr>
            <p:cNvPr id="15" name="Parallelogram 20"/>
            <p:cNvSpPr/>
            <p:nvPr/>
          </p:nvSpPr>
          <p:spPr>
            <a:xfrm>
              <a:off x="2263367" y="2368591"/>
              <a:ext cx="638329" cy="110557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844083" latinLnBrk="0">
                <a:defRPr/>
              </a:pPr>
              <a:endParaRPr lang="en-US" sz="1662">
                <a:solidFill>
                  <a:prstClr val="white"/>
                </a:solidFill>
                <a:latin typeface="Calibri Light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6804247" y="1412776"/>
            <a:ext cx="1680067" cy="2836022"/>
            <a:chOff x="6804247" y="1412776"/>
            <a:chExt cx="1680067" cy="2836022"/>
          </a:xfrm>
        </p:grpSpPr>
        <p:sp>
          <p:nvSpPr>
            <p:cNvPr id="37" name="Rectangle 5"/>
            <p:cNvSpPr/>
            <p:nvPr/>
          </p:nvSpPr>
          <p:spPr>
            <a:xfrm>
              <a:off x="7393909" y="3632499"/>
              <a:ext cx="500742" cy="616299"/>
            </a:xfrm>
            <a:prstGeom prst="rect">
              <a:avLst/>
            </a:prstGeom>
            <a:solidFill>
              <a:srgbClr val="AAAA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38" name="Rectangle 6"/>
            <p:cNvSpPr/>
            <p:nvPr/>
          </p:nvSpPr>
          <p:spPr>
            <a:xfrm>
              <a:off x="7393909" y="1412776"/>
              <a:ext cx="500742" cy="616299"/>
            </a:xfrm>
            <a:prstGeom prst="rect">
              <a:avLst/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39" name="Rectangle 8"/>
            <p:cNvSpPr/>
            <p:nvPr/>
          </p:nvSpPr>
          <p:spPr>
            <a:xfrm>
              <a:off x="7393909" y="2149655"/>
              <a:ext cx="500742" cy="616299"/>
            </a:xfrm>
            <a:prstGeom prst="rect">
              <a:avLst/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2" name="Rectangle 72"/>
            <p:cNvSpPr/>
            <p:nvPr/>
          </p:nvSpPr>
          <p:spPr>
            <a:xfrm>
              <a:off x="6804248" y="3632499"/>
              <a:ext cx="500742" cy="616299"/>
            </a:xfrm>
            <a:prstGeom prst="rect">
              <a:avLst/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3" name="Rectangle 73"/>
            <p:cNvSpPr/>
            <p:nvPr/>
          </p:nvSpPr>
          <p:spPr>
            <a:xfrm>
              <a:off x="6804248" y="1412776"/>
              <a:ext cx="500742" cy="616299"/>
            </a:xfrm>
            <a:prstGeom prst="rect">
              <a:avLst/>
            </a:prstGeom>
            <a:solidFill>
              <a:srgbClr val="0156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4" name="Rectangle 74"/>
            <p:cNvSpPr/>
            <p:nvPr/>
          </p:nvSpPr>
          <p:spPr>
            <a:xfrm>
              <a:off x="6804248" y="2149655"/>
              <a:ext cx="500742" cy="616299"/>
            </a:xfrm>
            <a:prstGeom prst="rect">
              <a:avLst/>
            </a:prstGeom>
            <a:solidFill>
              <a:srgbClr val="3890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5" name="Rectangle 76"/>
            <p:cNvSpPr/>
            <p:nvPr/>
          </p:nvSpPr>
          <p:spPr>
            <a:xfrm>
              <a:off x="7983572" y="3632499"/>
              <a:ext cx="500742" cy="616299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6" name="Rectangle 77"/>
            <p:cNvSpPr/>
            <p:nvPr/>
          </p:nvSpPr>
          <p:spPr>
            <a:xfrm>
              <a:off x="7983572" y="1412776"/>
              <a:ext cx="500742" cy="616299"/>
            </a:xfrm>
            <a:prstGeom prst="rect">
              <a:avLst/>
            </a:prstGeom>
            <a:solidFill>
              <a:srgbClr val="0185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7" name="Rectangle 78"/>
            <p:cNvSpPr/>
            <p:nvPr/>
          </p:nvSpPr>
          <p:spPr>
            <a:xfrm>
              <a:off x="7983572" y="2149655"/>
              <a:ext cx="500742" cy="616299"/>
            </a:xfrm>
            <a:prstGeom prst="rect">
              <a:avLst/>
            </a:prstGeom>
            <a:solidFill>
              <a:srgbClr val="7ACC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8" name="Rectangle 80"/>
            <p:cNvSpPr/>
            <p:nvPr/>
          </p:nvSpPr>
          <p:spPr>
            <a:xfrm>
              <a:off x="7393909" y="2885009"/>
              <a:ext cx="500742" cy="616299"/>
            </a:xfrm>
            <a:prstGeom prst="rect">
              <a:avLst/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49" name="Rectangle 82"/>
            <p:cNvSpPr/>
            <p:nvPr/>
          </p:nvSpPr>
          <p:spPr>
            <a:xfrm>
              <a:off x="6804247" y="2885009"/>
              <a:ext cx="500742" cy="616299"/>
            </a:xfrm>
            <a:prstGeom prst="rect">
              <a:avLst/>
            </a:prstGeom>
            <a:solidFill>
              <a:srgbClr val="FE8D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  <p:sp>
          <p:nvSpPr>
            <p:cNvPr id="50" name="Rectangle 83"/>
            <p:cNvSpPr/>
            <p:nvPr/>
          </p:nvSpPr>
          <p:spPr>
            <a:xfrm>
              <a:off x="7983572" y="2885009"/>
              <a:ext cx="500742" cy="616299"/>
            </a:xfrm>
            <a:prstGeom prst="rect">
              <a:avLst/>
            </a:prstGeom>
            <a:solidFill>
              <a:srgbClr val="FEBF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62"/>
            </a:p>
          </p:txBody>
        </p:sp>
      </p:grpSp>
      <p:pic>
        <p:nvPicPr>
          <p:cNvPr id="16" name="오디오 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73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695"/>
    </mc:Choice>
    <mc:Fallback>
      <p:transition spd="slow" advTm="126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1669440"/>
            <a:ext cx="6120680" cy="352865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611560" y="5517232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00" dirty="0" smtClean="0"/>
              <a:t>(</a:t>
            </a:r>
            <a:r>
              <a:rPr lang="ko-KR" altLang="en-US" sz="1000" dirty="0" smtClean="0"/>
              <a:t>출처</a:t>
            </a:r>
            <a:r>
              <a:rPr lang="en-US" altLang="ko-KR" sz="1000" dirty="0" smtClean="0"/>
              <a:t>: Tri Vu, </a:t>
            </a:r>
            <a:r>
              <a:rPr lang="en-US" altLang="ko-KR" sz="1000" dirty="0" err="1" smtClean="0"/>
              <a:t>Feng</a:t>
            </a:r>
            <a:r>
              <a:rPr lang="en-US" altLang="ko-KR" sz="1000" dirty="0" smtClean="0"/>
              <a:t> Lin, </a:t>
            </a:r>
            <a:r>
              <a:rPr lang="en-US" altLang="ko-KR" sz="1000" dirty="0" err="1" smtClean="0"/>
              <a:t>Nabil</a:t>
            </a:r>
            <a:r>
              <a:rPr lang="en-US" altLang="ko-KR" sz="1000" dirty="0" smtClean="0"/>
              <a:t> </a:t>
            </a:r>
            <a:r>
              <a:rPr lang="en-US" altLang="ko-KR" sz="1000" dirty="0" err="1" smtClean="0"/>
              <a:t>Alshurafa</a:t>
            </a:r>
            <a:r>
              <a:rPr lang="en-US" altLang="ko-KR" sz="1000" dirty="0" smtClean="0"/>
              <a:t> and </a:t>
            </a:r>
            <a:r>
              <a:rPr lang="en-US" altLang="ko-KR" sz="1000" dirty="0" err="1" smtClean="0"/>
              <a:t>Wenyao</a:t>
            </a:r>
            <a:r>
              <a:rPr lang="en-US" altLang="ko-KR" sz="1000" dirty="0" smtClean="0"/>
              <a:t> </a:t>
            </a:r>
            <a:r>
              <a:rPr lang="en-US" altLang="ko-KR" sz="1000" dirty="0" err="1" smtClean="0"/>
              <a:t>Xu</a:t>
            </a:r>
            <a:r>
              <a:rPr lang="en-US" altLang="ko-KR" sz="1000" dirty="0" smtClean="0"/>
              <a:t>  Wearable Food Intake Monitoring Technologies: A Comprehensive Review. Computers 2017, 6, 4; doi:10.3390/computers6010004)</a:t>
            </a:r>
            <a:endParaRPr lang="ko-KR" altLang="en-US" sz="1000" dirty="0"/>
          </a:p>
        </p:txBody>
      </p:sp>
      <p:sp>
        <p:nvSpPr>
          <p:cNvPr id="6" name="WordArt 39"/>
          <p:cNvSpPr>
            <a:spLocks noChangeArrowheads="1" noChangeShapeType="1" noTextEdit="1"/>
          </p:cNvSpPr>
          <p:nvPr/>
        </p:nvSpPr>
        <p:spPr bwMode="auto">
          <a:xfrm>
            <a:off x="323528" y="260648"/>
            <a:ext cx="416614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1)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의 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IT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기술 적용에 있어서의  주요 요인</a:t>
            </a: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 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259632" y="2780928"/>
            <a:ext cx="2016224" cy="1800200"/>
          </a:xfrm>
          <a:prstGeom prst="rect">
            <a:avLst/>
          </a:prstGeom>
          <a:solidFill>
            <a:schemeClr val="accent2">
              <a:lumMod val="20000"/>
              <a:lumOff val="80000"/>
              <a:alpha val="19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3275856" y="2780928"/>
            <a:ext cx="2016224" cy="1800200"/>
          </a:xfrm>
          <a:prstGeom prst="rect">
            <a:avLst/>
          </a:prstGeom>
          <a:noFill/>
          <a:ln>
            <a:solidFill>
              <a:srgbClr val="C00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292080" y="2780928"/>
            <a:ext cx="2016224" cy="18002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39552" y="1124744"/>
            <a:ext cx="395012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sz="1600" b="1" dirty="0" smtClean="0">
                <a:solidFill>
                  <a:srgbClr val="0070C0"/>
                </a:solidFill>
              </a:rPr>
              <a:t>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현재 식품섭취조사의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IT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기술 수준은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? </a:t>
            </a:r>
          </a:p>
        </p:txBody>
      </p:sp>
      <p:pic>
        <p:nvPicPr>
          <p:cNvPr id="24" name="오디오 2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930"/>
    </mc:Choice>
    <mc:Fallback>
      <p:transition spd="slow" advTm="209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94651" y="2321218"/>
            <a:ext cx="6601685" cy="1754326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ko-KR" sz="1600" b="1" dirty="0">
                <a:solidFill>
                  <a:srgbClr val="0070C0"/>
                </a:solidFill>
              </a:rPr>
              <a:t> Visual/Camera approach </a:t>
            </a:r>
            <a:r>
              <a:rPr lang="ko-KR" altLang="en-US" sz="1600" b="1" dirty="0">
                <a:solidFill>
                  <a:srgbClr val="0070C0"/>
                </a:solidFill>
              </a:rPr>
              <a:t>의</a:t>
            </a:r>
            <a:r>
              <a:rPr lang="en-US" altLang="ko-KR" sz="1600" b="1" dirty="0">
                <a:solidFill>
                  <a:srgbClr val="0070C0"/>
                </a:solidFill>
              </a:rPr>
              <a:t> </a:t>
            </a:r>
            <a:r>
              <a:rPr lang="ko-KR" altLang="en-US" sz="1600" b="1" dirty="0" err="1">
                <a:solidFill>
                  <a:srgbClr val="0070C0"/>
                </a:solidFill>
              </a:rPr>
              <a:t>제한점</a:t>
            </a:r>
            <a:endParaRPr lang="en-US" altLang="ko-KR" sz="16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/>
              <a:t> </a:t>
            </a:r>
            <a:r>
              <a:rPr lang="ko-KR" altLang="en-US" sz="1400" b="1" dirty="0" smtClean="0"/>
              <a:t>개인 직접 이미지를 확보해야 함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이미지 </a:t>
            </a:r>
            <a:r>
              <a:rPr lang="ko-KR" altLang="en-US" sz="1400" b="1" dirty="0" err="1" smtClean="0"/>
              <a:t>캡처의</a:t>
            </a:r>
            <a:r>
              <a:rPr lang="ko-KR" altLang="en-US" sz="1400" b="1" dirty="0" smtClean="0"/>
              <a:t> 개인간 변이 존재 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특정 식품군들은 부피 에러가 큼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예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조미료</a:t>
            </a:r>
            <a:r>
              <a:rPr lang="en-US" altLang="ko-KR" sz="1400" b="1" dirty="0" smtClean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solidFill>
                  <a:srgbClr val="C0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특정 식품에 대한 세부 구분이 어려움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예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: </a:t>
            </a:r>
            <a:r>
              <a:rPr lang="ko-KR" altLang="en-US" sz="1400" b="1" dirty="0" smtClean="0">
                <a:solidFill>
                  <a:srgbClr val="C00000"/>
                </a:solidFill>
              </a:rPr>
              <a:t>저지방과 </a:t>
            </a:r>
            <a:r>
              <a:rPr lang="ko-KR" altLang="en-US" sz="1400" b="1" dirty="0" err="1" smtClean="0">
                <a:solidFill>
                  <a:srgbClr val="C00000"/>
                </a:solidFill>
              </a:rPr>
              <a:t>일반지방</a:t>
            </a:r>
            <a:r>
              <a:rPr lang="en-US" altLang="ko-KR" sz="1400" b="1" dirty="0" smtClean="0">
                <a:solidFill>
                  <a:srgbClr val="C00000"/>
                </a:solidFill>
              </a:rPr>
              <a:t>)</a:t>
            </a:r>
            <a:endParaRPr lang="en-US" altLang="ko-KR" sz="1400" b="1" dirty="0" smtClean="0">
              <a:solidFill>
                <a:srgbClr val="C00000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88437" y="1104114"/>
            <a:ext cx="6607899" cy="83099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sz="1600" b="1" dirty="0" smtClean="0">
                <a:solidFill>
                  <a:srgbClr val="0070C0"/>
                </a:solidFill>
              </a:rPr>
              <a:t> </a:t>
            </a:r>
            <a:r>
              <a:rPr lang="ko-KR" altLang="en-US" sz="1600" b="1" dirty="0" smtClean="0"/>
              <a:t>현재 </a:t>
            </a:r>
            <a:r>
              <a:rPr lang="en-US" altLang="ko-KR" sz="1600" b="1" dirty="0" smtClean="0"/>
              <a:t>IT</a:t>
            </a:r>
            <a:r>
              <a:rPr lang="ko-KR" altLang="en-US" sz="1600" b="1" dirty="0"/>
              <a:t> </a:t>
            </a:r>
            <a:r>
              <a:rPr lang="ko-KR" altLang="en-US" sz="1600" b="1" dirty="0" smtClean="0"/>
              <a:t>기반 식품섭취조사방법 중 섭취량까지 측정 가능한 방법은 </a:t>
            </a:r>
            <a:endParaRPr lang="en-US" altLang="ko-KR" sz="1600" b="1" dirty="0" smtClean="0"/>
          </a:p>
          <a:p>
            <a:r>
              <a:rPr lang="en-US" altLang="ko-KR" sz="1600" b="1" dirty="0" smtClean="0">
                <a:solidFill>
                  <a:srgbClr val="0070C0"/>
                </a:solidFill>
              </a:rPr>
              <a:t>  </a:t>
            </a:r>
          </a:p>
          <a:p>
            <a:r>
              <a:rPr lang="en-US" altLang="ko-KR" sz="1600" b="1" dirty="0">
                <a:solidFill>
                  <a:srgbClr val="0070C0"/>
                </a:solidFill>
              </a:rPr>
              <a:t>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  →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  Visual/Camera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approach </a:t>
            </a:r>
          </a:p>
        </p:txBody>
      </p:sp>
      <p:sp>
        <p:nvSpPr>
          <p:cNvPr id="9" name="아래쪽 화살표 8"/>
          <p:cNvSpPr/>
          <p:nvPr/>
        </p:nvSpPr>
        <p:spPr>
          <a:xfrm>
            <a:off x="3997718" y="2035537"/>
            <a:ext cx="504056" cy="206478"/>
          </a:xfrm>
          <a:prstGeom prst="downArrow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아래쪽 화살표 9"/>
          <p:cNvSpPr/>
          <p:nvPr/>
        </p:nvSpPr>
        <p:spPr>
          <a:xfrm>
            <a:off x="4018489" y="4149080"/>
            <a:ext cx="504056" cy="206478"/>
          </a:xfrm>
          <a:prstGeom prst="downArrow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971600" y="4428514"/>
            <a:ext cx="6624735" cy="338554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altLang="ko-KR" sz="1600" b="1" dirty="0" smtClean="0">
                <a:solidFill>
                  <a:srgbClr val="0070C0"/>
                </a:solidFill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사용자 편의성</a:t>
            </a:r>
            <a:r>
              <a:rPr lang="ko-KR" altLang="en-US" sz="1600" b="1" dirty="0" smtClean="0"/>
              <a:t>에 대한 개선과 보완이 필요 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센서에 의한 측정</a:t>
            </a:r>
            <a:r>
              <a:rPr lang="en-US" altLang="ko-KR" sz="1600" b="1" dirty="0" smtClean="0">
                <a:solidFill>
                  <a:srgbClr val="0070C0"/>
                </a:solidFill>
              </a:rPr>
              <a:t>)</a:t>
            </a:r>
            <a:endParaRPr lang="en-US" altLang="ko-KR" sz="1600" b="1" dirty="0" smtClean="0">
              <a:solidFill>
                <a:srgbClr val="0070C0"/>
              </a:solidFill>
            </a:endParaRPr>
          </a:p>
        </p:txBody>
      </p:sp>
      <p:sp>
        <p:nvSpPr>
          <p:cNvPr id="12" name="WordArt 39"/>
          <p:cNvSpPr>
            <a:spLocks noChangeArrowheads="1" noChangeShapeType="1" noTextEdit="1"/>
          </p:cNvSpPr>
          <p:nvPr/>
        </p:nvSpPr>
        <p:spPr bwMode="auto">
          <a:xfrm>
            <a:off x="467544" y="260648"/>
            <a:ext cx="345638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2)  IT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기반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기술의  적용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999869" y="5232689"/>
            <a:ext cx="6596466" cy="1107996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indent="-28575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ko-KR" sz="1600" b="1" dirty="0">
                <a:solidFill>
                  <a:srgbClr val="0070C0"/>
                </a:solidFill>
              </a:rPr>
              <a:t> Sensor approach </a:t>
            </a:r>
            <a:r>
              <a:rPr lang="ko-KR" altLang="en-US" sz="1600" b="1" dirty="0">
                <a:solidFill>
                  <a:srgbClr val="0070C0"/>
                </a:solidFill>
              </a:rPr>
              <a:t>의 </a:t>
            </a:r>
            <a:r>
              <a:rPr lang="ko-KR" altLang="en-US" sz="1600" b="1" dirty="0" smtClean="0">
                <a:solidFill>
                  <a:srgbClr val="0070C0"/>
                </a:solidFill>
              </a:rPr>
              <a:t>장점</a:t>
            </a:r>
            <a:endParaRPr lang="en-US" altLang="ko-KR" sz="1600" b="1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센서는 </a:t>
            </a:r>
            <a:r>
              <a:rPr lang="ko-KR" altLang="en-US" sz="1400" b="1" dirty="0" smtClean="0"/>
              <a:t>객관적이고 </a:t>
            </a:r>
            <a:r>
              <a:rPr lang="ko-KR" altLang="en-US" sz="1400" b="1" dirty="0" smtClean="0"/>
              <a:t>정확한 측정을 가능하게함</a:t>
            </a:r>
            <a:endParaRPr lang="en-US" altLang="ko-KR" sz="1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/>
              <a:t> 즉각적인 센서의 피드백은 행동 변화를 유도 할 수 </a:t>
            </a:r>
            <a:r>
              <a:rPr lang="ko-KR" altLang="en-US" sz="1400" b="1" dirty="0" smtClean="0"/>
              <a:t>있음</a:t>
            </a:r>
            <a:endParaRPr lang="en-US" altLang="ko-KR" sz="1400" b="1" dirty="0" smtClean="0"/>
          </a:p>
        </p:txBody>
      </p:sp>
      <p:sp>
        <p:nvSpPr>
          <p:cNvPr id="31" name="아래쪽 화살표 30"/>
          <p:cNvSpPr/>
          <p:nvPr/>
        </p:nvSpPr>
        <p:spPr>
          <a:xfrm>
            <a:off x="4018489" y="4929750"/>
            <a:ext cx="504056" cy="206478"/>
          </a:xfrm>
          <a:prstGeom prst="downArrow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4" name="오디오 3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50"/>
    </mc:Choice>
    <mc:Fallback>
      <p:transition spd="slow" advTm="51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4"/>
          <p:cNvGrpSpPr/>
          <p:nvPr/>
        </p:nvGrpSpPr>
        <p:grpSpPr>
          <a:xfrm>
            <a:off x="0" y="6747444"/>
            <a:ext cx="9144000" cy="110556"/>
            <a:chOff x="0" y="6747444"/>
            <a:chExt cx="10243186" cy="110556"/>
          </a:xfrm>
        </p:grpSpPr>
        <p:sp>
          <p:nvSpPr>
            <p:cNvPr id="16" name="Parallelogram 322"/>
            <p:cNvSpPr/>
            <p:nvPr/>
          </p:nvSpPr>
          <p:spPr>
            <a:xfrm>
              <a:off x="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016A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Parallelogram 323"/>
            <p:cNvSpPr/>
            <p:nvPr/>
          </p:nvSpPr>
          <p:spPr>
            <a:xfrm>
              <a:off x="2563120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46B6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Parallelogram 324"/>
            <p:cNvSpPr/>
            <p:nvPr/>
          </p:nvSpPr>
          <p:spPr>
            <a:xfrm>
              <a:off x="5117004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FEA3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Parallelogram 324"/>
            <p:cNvSpPr/>
            <p:nvPr/>
          </p:nvSpPr>
          <p:spPr>
            <a:xfrm>
              <a:off x="7680095" y="6747444"/>
              <a:ext cx="2563091" cy="110556"/>
            </a:xfrm>
            <a:prstGeom prst="parallelogram">
              <a:avLst>
                <a:gd name="adj" fmla="val 114362"/>
              </a:avLst>
            </a:prstGeom>
            <a:solidFill>
              <a:srgbClr val="7C7C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0" name="직사각형 29"/>
          <p:cNvSpPr/>
          <p:nvPr/>
        </p:nvSpPr>
        <p:spPr>
          <a:xfrm>
            <a:off x="395536" y="980728"/>
            <a:ext cx="61013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ko-KR" altLang="en-US" b="1" dirty="0" smtClean="0">
                <a:solidFill>
                  <a:srgbClr val="0070C0"/>
                </a:solidFill>
              </a:rPr>
              <a:t>개인의 식품섭취평가  </a:t>
            </a:r>
            <a:r>
              <a:rPr lang="en-US" altLang="ko-KR" b="1" dirty="0" smtClean="0">
                <a:solidFill>
                  <a:srgbClr val="0070C0"/>
                </a:solidFill>
              </a:rPr>
              <a:t>vs. </a:t>
            </a:r>
            <a:r>
              <a:rPr lang="ko-KR" altLang="en-US" b="1" dirty="0" smtClean="0">
                <a:solidFill>
                  <a:srgbClr val="0070C0"/>
                </a:solidFill>
              </a:rPr>
              <a:t>국가의 식품섭취조사의 적용</a:t>
            </a:r>
            <a:endParaRPr lang="en-US" altLang="ko-KR" b="1" dirty="0" smtClean="0">
              <a:solidFill>
                <a:srgbClr val="0070C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51520" y="2114272"/>
            <a:ext cx="6408712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현재 수준의 </a:t>
            </a:r>
            <a:r>
              <a:rPr lang="en-US" altLang="ko-KR" sz="1400" b="1" dirty="0" smtClean="0"/>
              <a:t>IT </a:t>
            </a:r>
            <a:r>
              <a:rPr lang="ko-KR" altLang="en-US" sz="1400" b="1" dirty="0" smtClean="0"/>
              <a:t>기반 식품섭취조사를 통한 지속적 모니터링</a:t>
            </a:r>
            <a:r>
              <a:rPr lang="en-US" altLang="ko-KR" sz="1400" b="1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z="1400" b="1" dirty="0" smtClean="0"/>
              <a:t>  (</a:t>
            </a:r>
            <a:r>
              <a:rPr lang="ko-KR" altLang="en-US" sz="1400" b="1" dirty="0" smtClean="0"/>
              <a:t>정확도 </a:t>
            </a:r>
            <a:r>
              <a:rPr lang="en-US" altLang="ko-KR" sz="1400" b="1" dirty="0" smtClean="0"/>
              <a:t>vs.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지속적 모니터링</a:t>
            </a:r>
            <a:r>
              <a:rPr lang="en-US" altLang="ko-KR" sz="1400" b="1" dirty="0" smtClean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/>
              <a:t> 지속적 </a:t>
            </a:r>
            <a:r>
              <a:rPr lang="en-US" altLang="ko-KR" sz="1400" b="1" dirty="0" smtClean="0"/>
              <a:t>IT</a:t>
            </a:r>
            <a:r>
              <a:rPr lang="ko-KR" altLang="en-US" sz="1400" b="1" dirty="0" smtClean="0"/>
              <a:t>기반 식품섭취조사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기술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발전 및 </a:t>
            </a:r>
            <a:r>
              <a:rPr lang="en-US" altLang="ko-KR" sz="1400" b="1" dirty="0" smtClean="0"/>
              <a:t>Validation study </a:t>
            </a:r>
            <a:r>
              <a:rPr lang="ko-KR" altLang="en-US" sz="1400" b="1" dirty="0" smtClean="0"/>
              <a:t>필요</a:t>
            </a:r>
            <a:endParaRPr lang="en-US" altLang="ko-KR" sz="1400" b="1" dirty="0" smtClean="0"/>
          </a:p>
        </p:txBody>
      </p:sp>
      <p:sp>
        <p:nvSpPr>
          <p:cNvPr id="32" name="TextBox 31"/>
          <p:cNvSpPr txBox="1"/>
          <p:nvPr/>
        </p:nvSpPr>
        <p:spPr>
          <a:xfrm>
            <a:off x="6300192" y="2402304"/>
            <a:ext cx="2843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rgbClr val="FF0000"/>
                </a:solidFill>
              </a:rPr>
              <a:t> 실시간 식품섭취정보의 효용성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rgbClr val="FF0000"/>
                </a:solidFill>
              </a:rPr>
              <a:t> 맞춤형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개인건강관리에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반영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23528" y="1682224"/>
            <a:ext cx="24256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solidFill>
                  <a:srgbClr val="0070C0"/>
                </a:solidFill>
              </a:rPr>
              <a:t>개인의 식품섭취평가 </a:t>
            </a:r>
            <a:endParaRPr lang="ko-KR" altLang="en-US" dirty="0"/>
          </a:p>
        </p:txBody>
      </p:sp>
      <p:sp>
        <p:nvSpPr>
          <p:cNvPr id="34" name="직사각형 33"/>
          <p:cNvSpPr/>
          <p:nvPr/>
        </p:nvSpPr>
        <p:spPr>
          <a:xfrm>
            <a:off x="395536" y="4653136"/>
            <a:ext cx="24256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solidFill>
                  <a:srgbClr val="0070C0"/>
                </a:solidFill>
              </a:rPr>
              <a:t>국가의 식품섭취조사</a:t>
            </a:r>
            <a:endParaRPr lang="ko-KR" altLang="en-US" dirty="0"/>
          </a:p>
        </p:txBody>
      </p:sp>
      <p:sp>
        <p:nvSpPr>
          <p:cNvPr id="36" name="줄무늬가 있는 오른쪽 화살표 35"/>
          <p:cNvSpPr/>
          <p:nvPr/>
        </p:nvSpPr>
        <p:spPr>
          <a:xfrm>
            <a:off x="5868144" y="2330296"/>
            <a:ext cx="432048" cy="504056"/>
          </a:xfrm>
          <a:prstGeom prst="striped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251520" y="5013176"/>
            <a:ext cx="561662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일정수준 이상의  </a:t>
            </a:r>
            <a:r>
              <a:rPr lang="en-US" altLang="ko-KR" sz="1400" b="1" dirty="0" smtClean="0"/>
              <a:t>IT </a:t>
            </a:r>
            <a:r>
              <a:rPr lang="ko-KR" altLang="en-US" sz="1400" b="1" dirty="0" smtClean="0"/>
              <a:t>기반 식품섭취조사 방법 적용</a:t>
            </a:r>
            <a:endParaRPr lang="en-US" altLang="ko-KR" sz="1400" b="1" dirty="0" smtClean="0"/>
          </a:p>
          <a:p>
            <a:pPr>
              <a:lnSpc>
                <a:spcPct val="150000"/>
              </a:lnSpc>
            </a:pPr>
            <a:r>
              <a:rPr lang="en-US" altLang="ko-KR" sz="1400" b="1" dirty="0" smtClean="0"/>
              <a:t>  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정확도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vs. </a:t>
            </a:r>
            <a:r>
              <a:rPr lang="ko-KR" altLang="en-US" sz="1400" b="1" dirty="0" smtClean="0"/>
              <a:t>신속성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현행화</a:t>
            </a:r>
            <a:r>
              <a:rPr lang="en-US" altLang="ko-KR" sz="1400" b="1" dirty="0" smtClean="0"/>
              <a:t>) 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/>
              <a:t> 식품섭취조사의 현행화 필요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실제 조사 시점의 식품정보의 반영</a:t>
            </a:r>
            <a:r>
              <a:rPr lang="en-US" altLang="ko-KR" sz="1400" b="1" dirty="0" smtClean="0"/>
              <a:t>)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85312" y="5344194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rgbClr val="FF0000"/>
                </a:solidFill>
              </a:rPr>
              <a:t> 실시간 식품섭취조사 필요 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39" name="줄무늬가 있는 오른쪽 화살표 38"/>
          <p:cNvSpPr/>
          <p:nvPr/>
        </p:nvSpPr>
        <p:spPr>
          <a:xfrm flipH="1">
            <a:off x="5796136" y="5156899"/>
            <a:ext cx="576064" cy="504056"/>
          </a:xfrm>
          <a:prstGeom prst="striped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395536" y="3789040"/>
            <a:ext cx="48461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b="1" dirty="0" smtClean="0">
                <a:solidFill>
                  <a:srgbClr val="0070C0"/>
                </a:solidFill>
              </a:rPr>
              <a:t>실시간 식품</a:t>
            </a:r>
            <a:r>
              <a:rPr lang="en-US" altLang="ko-KR" b="1" dirty="0" smtClean="0">
                <a:solidFill>
                  <a:srgbClr val="0070C0"/>
                </a:solidFill>
              </a:rPr>
              <a:t>/</a:t>
            </a:r>
            <a:r>
              <a:rPr lang="ko-KR" altLang="en-US" b="1" dirty="0" smtClean="0">
                <a:solidFill>
                  <a:srgbClr val="0070C0"/>
                </a:solidFill>
              </a:rPr>
              <a:t>음식에 대한</a:t>
            </a:r>
            <a:r>
              <a:rPr lang="en-US" altLang="ko-KR" b="1" dirty="0" smtClean="0">
                <a:solidFill>
                  <a:srgbClr val="0070C0"/>
                </a:solidFill>
              </a:rPr>
              <a:t> Big data </a:t>
            </a:r>
            <a:r>
              <a:rPr lang="ko-KR" altLang="en-US" b="1" dirty="0" smtClean="0">
                <a:solidFill>
                  <a:srgbClr val="0070C0"/>
                </a:solidFill>
              </a:rPr>
              <a:t>구축 필수</a:t>
            </a:r>
            <a:endParaRPr lang="ko-KR" altLang="en-US" dirty="0"/>
          </a:p>
        </p:txBody>
      </p:sp>
      <p:sp>
        <p:nvSpPr>
          <p:cNvPr id="41" name="직사각형 40"/>
          <p:cNvSpPr/>
          <p:nvPr/>
        </p:nvSpPr>
        <p:spPr>
          <a:xfrm>
            <a:off x="179512" y="1628800"/>
            <a:ext cx="5472608" cy="18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179512" y="4581128"/>
            <a:ext cx="5472608" cy="16561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>
          <a:xfrm>
            <a:off x="179512" y="3717032"/>
            <a:ext cx="5472608" cy="5760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8" name="직선 연결선 47"/>
          <p:cNvCxnSpPr>
            <a:stCxn id="41" idx="2"/>
            <a:endCxn id="45" idx="0"/>
          </p:cNvCxnSpPr>
          <p:nvPr/>
        </p:nvCxnSpPr>
        <p:spPr>
          <a:xfrm>
            <a:off x="2915816" y="3429000"/>
            <a:ext cx="0" cy="2880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2915816" y="4293096"/>
            <a:ext cx="0" cy="288032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/>
          <p:nvPr/>
        </p:nvCxnSpPr>
        <p:spPr>
          <a:xfrm flipH="1">
            <a:off x="5724128" y="4005064"/>
            <a:ext cx="576064" cy="0"/>
          </a:xfrm>
          <a:prstGeom prst="straightConnector1">
            <a:avLst/>
          </a:prstGeom>
          <a:ln w="508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372200" y="378904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sz="1400" b="1" dirty="0" smtClean="0">
                <a:solidFill>
                  <a:srgbClr val="FF0000"/>
                </a:solidFill>
              </a:rPr>
              <a:t>실시간 데이터 수집기술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및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Validation Study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필요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endParaRPr lang="ko-KR" altLang="en-US" sz="1400" b="1" dirty="0" smtClean="0">
              <a:solidFill>
                <a:srgbClr val="FF0000"/>
              </a:solidFill>
            </a:endParaRPr>
          </a:p>
        </p:txBody>
      </p:sp>
      <p:sp>
        <p:nvSpPr>
          <p:cNvPr id="25" name="WordArt 39"/>
          <p:cNvSpPr>
            <a:spLocks noChangeArrowheads="1" noChangeShapeType="1" noTextEdit="1"/>
          </p:cNvSpPr>
          <p:nvPr/>
        </p:nvSpPr>
        <p:spPr bwMode="auto">
          <a:xfrm>
            <a:off x="467544" y="260648"/>
            <a:ext cx="3456384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2)  IT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기반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식품섭취조사 기술의  적용</a:t>
            </a:r>
            <a:endParaRPr lang="ko-KR" altLang="en-US" sz="2000" b="1" dirty="0" smtClean="0">
              <a:solidFill>
                <a:schemeClr val="bg1"/>
              </a:solidFill>
              <a:effectLst>
                <a:outerShdw blurRad="25400" dist="25400" dir="5400000" algn="t" rotWithShape="0">
                  <a:prstClr val="black">
                    <a:alpha val="40000"/>
                  </a:prstClr>
                </a:outerShdw>
              </a:effectLst>
              <a:latin typeface="Trebuchet MS" pitchFamily="34" charset="0"/>
              <a:ea typeface="HY헤드라인M" pitchFamily="18" charset="-127"/>
            </a:endParaRPr>
          </a:p>
        </p:txBody>
      </p:sp>
      <p:pic>
        <p:nvPicPr>
          <p:cNvPr id="12" name="오디오 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7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080"/>
    </mc:Choice>
    <mc:Fallback>
      <p:transition spd="slow" advTm="58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39552" y="1988840"/>
            <a:ext cx="7632848" cy="414024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600" b="1" dirty="0" smtClean="0"/>
              <a:t> 현재까지 완벽한 솔루션이 존재하지 </a:t>
            </a:r>
            <a:r>
              <a:rPr lang="ko-KR" altLang="en-US" sz="1600" b="1" dirty="0" smtClean="0"/>
              <a:t>않음</a:t>
            </a:r>
            <a:endParaRPr lang="en-US" altLang="ko-KR" sz="1600" b="1" dirty="0" smtClean="0"/>
          </a:p>
        </p:txBody>
      </p:sp>
      <p:sp>
        <p:nvSpPr>
          <p:cNvPr id="4" name="WordArt 39"/>
          <p:cNvSpPr>
            <a:spLocks noChangeArrowheads="1" noChangeShapeType="1" noTextEdit="1"/>
          </p:cNvSpPr>
          <p:nvPr/>
        </p:nvSpPr>
        <p:spPr bwMode="auto">
          <a:xfrm>
            <a:off x="395536" y="188640"/>
            <a:ext cx="3168352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589"/>
              </a:avLst>
            </a:prstTxWarp>
          </a:bodyPr>
          <a:lstStyle/>
          <a:p>
            <a:pPr indent="-1778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4) IT </a:t>
            </a:r>
            <a:r>
              <a:rPr lang="ko-KR" altLang="en-US" sz="2000" b="1" dirty="0" smtClean="0">
                <a:solidFill>
                  <a:schemeClr val="bg1"/>
                </a:solidFill>
                <a:effectLst>
                  <a:outerShdw blurRad="25400" dist="25400" dir="5400000" algn="t" rotWithShape="0">
                    <a:prstClr val="black">
                      <a:alpha val="40000"/>
                    </a:prstClr>
                  </a:outerShdw>
                </a:effectLst>
                <a:latin typeface="Trebuchet MS" pitchFamily="34" charset="0"/>
                <a:ea typeface="HY헤드라인M" pitchFamily="18" charset="-127"/>
              </a:rPr>
              <a:t>기반 식품섭취조사 의 적용에 대한  추진 방향  </a:t>
            </a:r>
          </a:p>
        </p:txBody>
      </p:sp>
      <p:sp>
        <p:nvSpPr>
          <p:cNvPr id="5" name="내용 개체 틀 2"/>
          <p:cNvSpPr txBox="1">
            <a:spLocks/>
          </p:cNvSpPr>
          <p:nvPr/>
        </p:nvSpPr>
        <p:spPr>
          <a:xfrm>
            <a:off x="467544" y="1268760"/>
            <a:ext cx="3028232" cy="324765"/>
          </a:xfrm>
          <a:prstGeom prst="rect">
            <a:avLst/>
          </a:prstGeom>
        </p:spPr>
        <p:txBody>
          <a:bodyPr/>
          <a:lstStyle/>
          <a:p>
            <a:pPr marL="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r>
              <a:rPr lang="ko-KR" altLang="en-US" b="1" noProof="0" dirty="0" smtClean="0">
                <a:solidFill>
                  <a:srgbClr val="0070C0"/>
                </a:solidFill>
              </a:rPr>
              <a:t>주요 논의 및 추진 방향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38015" y="3843024"/>
            <a:ext cx="7632848" cy="1569660"/>
          </a:xfrm>
          <a:prstGeom prst="rect">
            <a:avLst/>
          </a:prstGeom>
          <a:solidFill>
            <a:schemeClr val="bg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정확하고 신뢰도 있는 </a:t>
            </a:r>
            <a:r>
              <a:rPr lang="en-US" altLang="ko-KR" sz="1600" b="1" dirty="0" smtClean="0"/>
              <a:t>IT</a:t>
            </a:r>
            <a:r>
              <a:rPr lang="ko-KR" altLang="en-US" sz="1600" b="1" dirty="0" smtClean="0"/>
              <a:t>기반 식품섭취조사 기술 개발 필요</a:t>
            </a:r>
            <a:endParaRPr lang="en-US" altLang="ko-KR" sz="1600" b="1" dirty="0" smtClean="0"/>
          </a:p>
          <a:p>
            <a:pPr>
              <a:lnSpc>
                <a:spcPct val="150000"/>
              </a:lnSpc>
            </a:pPr>
            <a:r>
              <a:rPr lang="ko-KR" altLang="en-US" sz="1600" b="1" dirty="0" smtClean="0"/>
              <a:t> </a:t>
            </a:r>
            <a:r>
              <a:rPr lang="en-US" altLang="ko-KR" sz="1600" b="1" dirty="0" smtClean="0"/>
              <a:t>- </a:t>
            </a:r>
            <a:r>
              <a:rPr lang="ko-KR" altLang="en-US" sz="1600" b="1" dirty="0" smtClean="0"/>
              <a:t>정확도와 편리성이 개선된 기술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특히</a:t>
            </a:r>
            <a:r>
              <a:rPr lang="en-US" altLang="ko-KR" sz="1600" b="1" dirty="0" smtClean="0"/>
              <a:t>, </a:t>
            </a:r>
            <a:r>
              <a:rPr lang="ko-KR" altLang="en-US" sz="1600" b="1" dirty="0" smtClean="0"/>
              <a:t>센서기술</a:t>
            </a:r>
            <a:r>
              <a:rPr lang="en-US" altLang="ko-KR" sz="1600" b="1" dirty="0" smtClean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실시간 식품</a:t>
            </a:r>
            <a:r>
              <a:rPr lang="en-US" altLang="ko-KR" sz="1600" b="1" dirty="0" smtClean="0"/>
              <a:t>/</a:t>
            </a:r>
            <a:r>
              <a:rPr lang="ko-KR" altLang="en-US" sz="1600" b="1" dirty="0" err="1" smtClean="0"/>
              <a:t>음식정보</a:t>
            </a:r>
            <a:r>
              <a:rPr lang="ko-KR" altLang="en-US" sz="1600" b="1" dirty="0" smtClean="0"/>
              <a:t> </a:t>
            </a:r>
            <a:r>
              <a:rPr lang="ko-KR" altLang="en-US" sz="1600" b="1" dirty="0" smtClean="0"/>
              <a:t>구축 </a:t>
            </a:r>
            <a:endParaRPr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600" b="1" dirty="0" smtClean="0"/>
              <a:t> Validation </a:t>
            </a:r>
            <a:r>
              <a:rPr lang="en-US" altLang="ko-KR" sz="1600" b="1" dirty="0" smtClean="0"/>
              <a:t>study </a:t>
            </a:r>
            <a:endParaRPr lang="en-US" altLang="ko-KR" sz="1600" b="1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437840" y="2985830"/>
            <a:ext cx="3594254" cy="4542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i="1" dirty="0" smtClean="0">
                <a:solidFill>
                  <a:srgbClr val="FF0000"/>
                </a:solidFill>
              </a:rPr>
              <a:t> 실시간 맞춤형 영양관리를 위해 </a:t>
            </a:r>
            <a:endParaRPr lang="en-US" altLang="ko-KR" b="1" i="1" dirty="0" smtClean="0">
              <a:solidFill>
                <a:srgbClr val="FF0000"/>
              </a:solidFill>
            </a:endParaRPr>
          </a:p>
        </p:txBody>
      </p:sp>
      <p:sp>
        <p:nvSpPr>
          <p:cNvPr id="9" name="줄무늬가 있는 오른쪽 화살표 8"/>
          <p:cNvSpPr/>
          <p:nvPr/>
        </p:nvSpPr>
        <p:spPr>
          <a:xfrm rot="5400000">
            <a:off x="3920224" y="2805034"/>
            <a:ext cx="868431" cy="644692"/>
          </a:xfrm>
          <a:prstGeom prst="stripedRightArrow">
            <a:avLst>
              <a:gd name="adj1" fmla="val 79262"/>
              <a:gd name="adj2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" name="오디오 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712"/>
    </mc:Choice>
    <mc:Fallback>
      <p:transition spd="slow" advTm="31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539552" y="2420888"/>
            <a:ext cx="4320480" cy="8247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eaLnBrk="0" fontAlgn="base" latinLnBrk="0" hangingPunct="0">
              <a:lnSpc>
                <a:spcPct val="120000"/>
              </a:lnSpc>
              <a:spcBef>
                <a:spcPts val="600"/>
              </a:spcBef>
              <a:spcAft>
                <a:spcPct val="0"/>
              </a:spcAft>
            </a:pPr>
            <a:r>
              <a:rPr kumimoji="1" lang="ko-KR" altLang="en-US" sz="4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감사합니다</a:t>
            </a:r>
            <a:r>
              <a:rPr kumimoji="1" lang="en-US" altLang="ko-KR" sz="4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</a:t>
            </a:r>
          </a:p>
        </p:txBody>
      </p:sp>
      <p:pic>
        <p:nvPicPr>
          <p:cNvPr id="86018" name="Picture 2" descr="Image result for 4차산업혁명  건강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34474" y="1268760"/>
            <a:ext cx="3570568" cy="187220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6020" name="Picture 4" descr="Image result for 4차산업혁명 3d프린터 음식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3573016"/>
            <a:ext cx="3974842" cy="248427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6022" name="AutoShape 6" descr="Image result for 4차산업혁명 영양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86024" name="Picture 8" descr="Image result for 4차산업혁명 영양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3645024"/>
            <a:ext cx="4137297" cy="2454796"/>
          </a:xfrm>
          <a:prstGeom prst="rect">
            <a:avLst/>
          </a:prstGeom>
          <a:noFill/>
        </p:spPr>
      </p:pic>
      <p:pic>
        <p:nvPicPr>
          <p:cNvPr id="10" name="오디오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57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56"/>
    </mc:Choice>
    <mc:Fallback>
      <p:transition spd="slow" advTm="3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9|1.6|1.9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3|3.7|2.3|1.8|1.2|1.2|1.3|0.8|0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5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6582</TotalTime>
  <Words>4004</Words>
  <Application>Microsoft Office PowerPoint</Application>
  <PresentationFormat>화면 슬라이드 쇼(4:3)</PresentationFormat>
  <Paragraphs>641</Paragraphs>
  <Slides>63</Slides>
  <Notes>62</Notes>
  <HiddenSlides>1</HiddenSlides>
  <MMClips>63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63</vt:i4>
      </vt:variant>
    </vt:vector>
  </HeadingPairs>
  <TitlesOfParts>
    <vt:vector size="74" baseType="lpstr">
      <vt:lpstr>HY헤드라인M</vt:lpstr>
      <vt:lpstr>ＭＳ Ｐゴシック</vt:lpstr>
      <vt:lpstr>굴림</vt:lpstr>
      <vt:lpstr>맑은 고딕</vt:lpstr>
      <vt:lpstr>바탕</vt:lpstr>
      <vt:lpstr>Arial</vt:lpstr>
      <vt:lpstr>Calibri Light</vt:lpstr>
      <vt:lpstr>Trebuchet MS</vt:lpstr>
      <vt:lpstr>Wingdings</vt:lpstr>
      <vt:lpstr>Wingdings 3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khidi2</dc:creator>
  <cp:lastModifiedBy>KHIDI</cp:lastModifiedBy>
  <cp:revision>839</cp:revision>
  <dcterms:created xsi:type="dcterms:W3CDTF">2016-05-01T06:54:39Z</dcterms:created>
  <dcterms:modified xsi:type="dcterms:W3CDTF">2020-06-02T08:19:46Z</dcterms:modified>
</cp:coreProperties>
</file>